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9" r:id="rId3"/>
    <p:sldId id="1156" r:id="rId4"/>
    <p:sldId id="1170" r:id="rId5"/>
    <p:sldId id="1158" r:id="rId6"/>
    <p:sldId id="1157" r:id="rId7"/>
    <p:sldId id="1159" r:id="rId8"/>
    <p:sldId id="1160" r:id="rId9"/>
    <p:sldId id="1161" r:id="rId10"/>
    <p:sldId id="1162" r:id="rId11"/>
    <p:sldId id="1163" r:id="rId12"/>
    <p:sldId id="1171" r:id="rId13"/>
    <p:sldId id="1172" r:id="rId14"/>
    <p:sldId id="1164" r:id="rId15"/>
    <p:sldId id="1166" r:id="rId16"/>
    <p:sldId id="1167" r:id="rId17"/>
    <p:sldId id="1168" r:id="rId18"/>
    <p:sldId id="1202" r:id="rId19"/>
    <p:sldId id="1203" r:id="rId2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ECE5D-0FB3-4D18-93E4-36C8B4E312FB}" type="datetimeFigureOut">
              <a:rPr lang="es-ES" smtClean="0"/>
              <a:t>20/10/2022</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CCC212-CCA8-458A-A36D-B2AEAD9B3027}" type="slidenum">
              <a:rPr lang="es-ES" smtClean="0"/>
              <a:t>‹Nº›</a:t>
            </a:fld>
            <a:endParaRPr lang="es-ES"/>
          </a:p>
        </p:txBody>
      </p:sp>
    </p:spTree>
    <p:extLst>
      <p:ext uri="{BB962C8B-B14F-4D97-AF65-F5344CB8AC3E}">
        <p14:creationId xmlns:p14="http://schemas.microsoft.com/office/powerpoint/2010/main" val="1329217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858ceb5a3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858ceb5a3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nSpc>
                <a:spcPct val="107000"/>
              </a:lnSpc>
              <a:spcAft>
                <a:spcPts val="800"/>
              </a:spcAft>
            </a:pPr>
            <a:r>
              <a:rPr lang="es-ES" sz="1800" dirty="0">
                <a:solidFill>
                  <a:srgbClr val="000000"/>
                </a:solidFill>
                <a:effectLst/>
                <a:latin typeface="SourceSansPro-Regular"/>
                <a:ea typeface="Calibri" panose="020F0502020204030204" pitchFamily="34" charset="0"/>
                <a:cs typeface="SourceSansPro-Regular"/>
              </a:rPr>
              <a:t>la primera de las propuestas que nos hace es ponernos pocos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r>
              <a:rPr lang="es-ES" sz="1800" dirty="0">
                <a:solidFill>
                  <a:srgbClr val="000000"/>
                </a:solidFill>
                <a:effectLst/>
                <a:latin typeface="SourceSansPro-Regular"/>
                <a:cs typeface="SourceSansPro-Regular"/>
              </a:rPr>
              <a:t>Objetivos, solo aquellos que son esenciales</a:t>
            </a:r>
            <a:endParaRPr lang="es-ES" dirty="0"/>
          </a:p>
        </p:txBody>
      </p:sp>
      <p:sp>
        <p:nvSpPr>
          <p:cNvPr id="4" name="Marcador de número de diapositiva 3"/>
          <p:cNvSpPr>
            <a:spLocks noGrp="1"/>
          </p:cNvSpPr>
          <p:nvPr>
            <p:ph type="sldNum" sz="quarter" idx="5"/>
          </p:nvPr>
        </p:nvSpPr>
        <p:spPr/>
        <p:txBody>
          <a:bodyPr/>
          <a:lstStyle/>
          <a:p>
            <a:fld id="{21CCC212-CCA8-458A-A36D-B2AEAD9B3027}" type="slidenum">
              <a:rPr lang="es-ES" smtClean="0"/>
              <a:t>2</a:t>
            </a:fld>
            <a:endParaRPr lang="es-ES"/>
          </a:p>
        </p:txBody>
      </p:sp>
    </p:spTree>
    <p:extLst>
      <p:ext uri="{BB962C8B-B14F-4D97-AF65-F5344CB8AC3E}">
        <p14:creationId xmlns:p14="http://schemas.microsoft.com/office/powerpoint/2010/main" val="2581085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562" name="Google Shape;495;g5bc3f0dfa4_0_52:notes">
            <a:extLst>
              <a:ext uri="{FF2B5EF4-FFF2-40B4-BE49-F238E27FC236}">
                <a16:creationId xmlns:a16="http://schemas.microsoft.com/office/drawing/2014/main" id="{B8D5374F-A93F-4D1D-AB3C-79ABC3D220D1}"/>
              </a:ext>
            </a:extLst>
          </p:cNvPr>
          <p:cNvSpPr>
            <a:spLocks noGrp="1" noRot="1" noChangeAspect="1" noTextEdit="1"/>
          </p:cNvSpPr>
          <p:nvPr>
            <p:ph type="sldImg" idx="2"/>
          </p:nvPr>
        </p:nvSpPr>
        <p:spPr bwMode="auto">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66563" name="Google Shape;496;g5bc3f0dfa4_0_52:notes">
            <a:extLst>
              <a:ext uri="{FF2B5EF4-FFF2-40B4-BE49-F238E27FC236}">
                <a16:creationId xmlns:a16="http://schemas.microsoft.com/office/drawing/2014/main" id="{07EE6C30-4EA9-48E4-B536-69FDCBBD61E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pPr>
            <a:endParaRPr lang="es-ES" altLang="es-ES"/>
          </a:p>
        </p:txBody>
      </p:sp>
    </p:spTree>
    <p:extLst>
      <p:ext uri="{BB962C8B-B14F-4D97-AF65-F5344CB8AC3E}">
        <p14:creationId xmlns:p14="http://schemas.microsoft.com/office/powerpoint/2010/main" val="176808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l"/>
            <a:r>
              <a:rPr lang="es-ES" sz="1800" b="1" i="0" u="none" strike="noStrike" baseline="0" dirty="0">
                <a:solidFill>
                  <a:srgbClr val="B4CE39"/>
                </a:solidFill>
                <a:latin typeface="SourceSansPro-Bold"/>
              </a:rPr>
              <a:t>5 - </a:t>
            </a:r>
            <a:r>
              <a:rPr lang="es-ES" sz="1800" b="1" i="0" u="none" strike="noStrike" baseline="0" dirty="0">
                <a:solidFill>
                  <a:srgbClr val="0D1D2C"/>
                </a:solidFill>
                <a:latin typeface="SourceSansPro-Bold"/>
              </a:rPr>
              <a:t>Decidir cómo vamos a compartir los OKR definidos.</a:t>
            </a:r>
          </a:p>
          <a:p>
            <a:pPr algn="l"/>
            <a:r>
              <a:rPr lang="es-ES" sz="1800" b="0" i="0" u="none" strike="noStrike" baseline="0" dirty="0">
                <a:solidFill>
                  <a:srgbClr val="000000"/>
                </a:solidFill>
                <a:latin typeface="SourceSansPro-Regular"/>
              </a:rPr>
              <a:t>Considerando que los OKR deben ser </a:t>
            </a:r>
            <a:r>
              <a:rPr lang="es-ES" sz="1800" b="0" i="0" u="none" strike="noStrike" baseline="0" dirty="0" err="1">
                <a:solidFill>
                  <a:srgbClr val="000000"/>
                </a:solidFill>
                <a:latin typeface="SourceSansPro-Regular"/>
              </a:rPr>
              <a:t>publicos</a:t>
            </a:r>
            <a:r>
              <a:rPr lang="es-ES" sz="1800" b="0" i="0" u="none" strike="noStrike" baseline="0" dirty="0">
                <a:solidFill>
                  <a:srgbClr val="000000"/>
                </a:solidFill>
                <a:latin typeface="SourceSansPro-Regular"/>
              </a:rPr>
              <a:t> para toda la </a:t>
            </a:r>
            <a:r>
              <a:rPr lang="es-ES" sz="1800" b="0" i="0" u="none" strike="noStrike" baseline="0" dirty="0" err="1">
                <a:solidFill>
                  <a:srgbClr val="000000"/>
                </a:solidFill>
                <a:latin typeface="SourceSansPro-Regular"/>
              </a:rPr>
              <a:t>organizacion</a:t>
            </a:r>
            <a:r>
              <a:rPr lang="es-ES" sz="1800" b="0" i="0" u="none" strike="noStrike" baseline="0" dirty="0">
                <a:solidFill>
                  <a:srgbClr val="000000"/>
                </a:solidFill>
                <a:latin typeface="SourceSansPro-Regular"/>
              </a:rPr>
              <a:t>, una vez </a:t>
            </a:r>
            <a:r>
              <a:rPr lang="es-ES" sz="1800" b="0" i="0" u="none" strike="noStrike" baseline="0" dirty="0" err="1">
                <a:solidFill>
                  <a:srgbClr val="000000"/>
                </a:solidFill>
                <a:latin typeface="SourceSansPro-Regular"/>
              </a:rPr>
              <a:t>disenados</a:t>
            </a:r>
            <a:r>
              <a:rPr lang="es-ES" sz="1800" b="0" i="0" u="none" strike="noStrike" baseline="0" dirty="0">
                <a:solidFill>
                  <a:srgbClr val="000000"/>
                </a:solidFill>
                <a:latin typeface="SourceSansPro-Regular"/>
              </a:rPr>
              <a:t> se deben compartir para que todo</a:t>
            </a:r>
          </a:p>
          <a:p>
            <a:pPr algn="l"/>
            <a:r>
              <a:rPr lang="es-ES" sz="1800" b="0" i="0" u="none" strike="noStrike" baseline="0" dirty="0">
                <a:solidFill>
                  <a:srgbClr val="000000"/>
                </a:solidFill>
                <a:latin typeface="SourceSansPro-Regular"/>
              </a:rPr>
              <a:t>el mundo los conozca. Para ello, podemos utilizar una herramienta de software que permita el acceso de todas las personas y</a:t>
            </a:r>
          </a:p>
          <a:p>
            <a:pPr algn="l"/>
            <a:r>
              <a:rPr lang="es-ES" sz="1800" b="0" i="0" u="none" strike="noStrike" baseline="0" dirty="0">
                <a:solidFill>
                  <a:srgbClr val="000000"/>
                </a:solidFill>
                <a:latin typeface="SourceSansPro-Regular"/>
              </a:rPr>
              <a:t>tenemos varias opciones al respecto:</a:t>
            </a:r>
          </a:p>
          <a:p>
            <a:pPr algn="l"/>
            <a:r>
              <a:rPr lang="es-ES" sz="1800" b="1" i="0" u="none" strike="noStrike" baseline="0" dirty="0">
                <a:solidFill>
                  <a:srgbClr val="B4CE39"/>
                </a:solidFill>
                <a:latin typeface="SourceSansPro-Bold"/>
              </a:rPr>
              <a:t>a. </a:t>
            </a:r>
            <a:r>
              <a:rPr lang="es-ES" sz="1800" b="1" i="0" u="none" strike="noStrike" baseline="0" dirty="0">
                <a:solidFill>
                  <a:srgbClr val="0D1D2C"/>
                </a:solidFill>
                <a:latin typeface="SourceSansPro-Bold"/>
              </a:rPr>
              <a:t>La más sencilla es una hoja de cálculo compartida</a:t>
            </a:r>
            <a:r>
              <a:rPr lang="es-ES" sz="1800" b="0" i="0" u="none" strike="noStrike" baseline="0" dirty="0">
                <a:solidFill>
                  <a:srgbClr val="000000"/>
                </a:solidFill>
                <a:latin typeface="SourceSansPro-Regular"/>
              </a:rPr>
              <a:t>, ya sea a </a:t>
            </a:r>
            <a:r>
              <a:rPr lang="es-ES" sz="1800" b="0" i="0" u="none" strike="noStrike" baseline="0" dirty="0" err="1">
                <a:solidFill>
                  <a:srgbClr val="000000"/>
                </a:solidFill>
                <a:latin typeface="SourceSansPro-Regular"/>
              </a:rPr>
              <a:t>traves</a:t>
            </a:r>
            <a:r>
              <a:rPr lang="es-ES" sz="1800" b="0" i="0" u="none" strike="noStrike" baseline="0" dirty="0">
                <a:solidFill>
                  <a:srgbClr val="000000"/>
                </a:solidFill>
                <a:latin typeface="SourceSansPro-Regular"/>
              </a:rPr>
              <a:t> de Google Drive o de Microsoft </a:t>
            </a:r>
            <a:r>
              <a:rPr lang="es-ES" sz="1800" b="0" i="0" u="none" strike="noStrike" baseline="0" dirty="0" err="1">
                <a:solidFill>
                  <a:srgbClr val="000000"/>
                </a:solidFill>
                <a:latin typeface="SourceSansPro-Regular"/>
              </a:rPr>
              <a:t>Teams</a:t>
            </a:r>
            <a:r>
              <a:rPr lang="es-ES" sz="1800" b="0" i="0" u="none" strike="noStrike" baseline="0" dirty="0">
                <a:solidFill>
                  <a:srgbClr val="000000"/>
                </a:solidFill>
                <a:latin typeface="SourceSansPro-Regular"/>
              </a:rPr>
              <a:t>, para lo cual se</a:t>
            </a:r>
          </a:p>
          <a:p>
            <a:pPr algn="l"/>
            <a:r>
              <a:rPr lang="es-ES" sz="1800" b="0" i="0" u="none" strike="noStrike" baseline="0" dirty="0">
                <a:solidFill>
                  <a:srgbClr val="000000"/>
                </a:solidFill>
                <a:latin typeface="SourceSansPro-Regular"/>
              </a:rPr>
              <a:t>pueden usar muchas plantillas gratuitas que se han generado o </a:t>
            </a:r>
            <a:r>
              <a:rPr lang="es-ES" sz="1800" b="0" i="0" u="none" strike="noStrike" baseline="0" dirty="0" err="1">
                <a:solidFill>
                  <a:srgbClr val="000000"/>
                </a:solidFill>
                <a:latin typeface="SourceSansPro-Regular"/>
              </a:rPr>
              <a:t>disenar</a:t>
            </a:r>
            <a:r>
              <a:rPr lang="es-ES" sz="1800" b="0" i="0" u="none" strike="noStrike" baseline="0" dirty="0">
                <a:solidFill>
                  <a:srgbClr val="000000"/>
                </a:solidFill>
                <a:latin typeface="SourceSansPro-Regular"/>
              </a:rPr>
              <a:t> la nuestra propia.</a:t>
            </a:r>
          </a:p>
          <a:p>
            <a:pPr algn="l"/>
            <a:r>
              <a:rPr lang="es-ES" sz="1800" b="1" i="0" u="none" strike="noStrike" baseline="0" dirty="0">
                <a:solidFill>
                  <a:srgbClr val="B4CE39"/>
                </a:solidFill>
                <a:latin typeface="SourceSansPro-Bold"/>
              </a:rPr>
              <a:t>b. </a:t>
            </a:r>
            <a:r>
              <a:rPr lang="es-ES" sz="1800" b="1" i="0" u="none" strike="noStrike" baseline="0" dirty="0">
                <a:solidFill>
                  <a:srgbClr val="0D1D2C"/>
                </a:solidFill>
                <a:latin typeface="SourceSansPro-Bold"/>
              </a:rPr>
              <a:t>Utilizar una plantilla de una aplicación de gestión de proyectos </a:t>
            </a:r>
            <a:r>
              <a:rPr lang="es-ES" sz="1800" b="0" i="0" u="none" strike="noStrike" baseline="0" dirty="0">
                <a:solidFill>
                  <a:srgbClr val="000000"/>
                </a:solidFill>
                <a:latin typeface="SourceSansPro-Regular"/>
              </a:rPr>
              <a:t>tipo Trello, </a:t>
            </a:r>
            <a:r>
              <a:rPr lang="es-ES" sz="1800" b="0" i="0" u="none" strike="noStrike" baseline="0" dirty="0" err="1">
                <a:solidFill>
                  <a:srgbClr val="000000"/>
                </a:solidFill>
                <a:latin typeface="SourceSansPro-Regular"/>
              </a:rPr>
              <a:t>Notion</a:t>
            </a:r>
            <a:r>
              <a:rPr lang="es-ES" sz="1800" b="0" i="0" u="none" strike="noStrike" baseline="0" dirty="0">
                <a:solidFill>
                  <a:srgbClr val="000000"/>
                </a:solidFill>
                <a:latin typeface="SourceSansPro-Regular"/>
              </a:rPr>
              <a:t>, Coda, Jira, etc. Esto tiene la ventaja</a:t>
            </a:r>
          </a:p>
          <a:p>
            <a:pPr algn="l"/>
            <a:r>
              <a:rPr lang="es-ES" sz="1800" b="0" i="0" u="none" strike="noStrike" baseline="0" dirty="0">
                <a:solidFill>
                  <a:srgbClr val="000000"/>
                </a:solidFill>
                <a:latin typeface="SourceSansPro-Regular"/>
              </a:rPr>
              <a:t>de que podemos emplear la herramienta con la que los equipos </a:t>
            </a:r>
            <a:r>
              <a:rPr lang="es-ES" sz="1800" b="0" i="0" u="none" strike="noStrike" baseline="0" dirty="0" err="1">
                <a:solidFill>
                  <a:srgbClr val="000000"/>
                </a:solidFill>
                <a:latin typeface="SourceSansPro-Regular"/>
              </a:rPr>
              <a:t>esten</a:t>
            </a:r>
            <a:r>
              <a:rPr lang="es-ES" sz="1800" b="0" i="0" u="none" strike="noStrike" baseline="0" dirty="0">
                <a:solidFill>
                  <a:srgbClr val="000000"/>
                </a:solidFill>
                <a:latin typeface="SourceSansPro-Regular"/>
              </a:rPr>
              <a:t> mas habituados a trabajar, de forma que la curva</a:t>
            </a:r>
          </a:p>
          <a:p>
            <a:pPr algn="l"/>
            <a:r>
              <a:rPr lang="es-ES" sz="1800" b="0" i="0" u="none" strike="noStrike" baseline="0" dirty="0">
                <a:solidFill>
                  <a:srgbClr val="000000"/>
                </a:solidFill>
                <a:latin typeface="SourceSansPro-Regular"/>
              </a:rPr>
              <a:t>de aprendizaje sea mas suave y, </a:t>
            </a:r>
            <a:r>
              <a:rPr lang="es-ES" sz="1800" b="0" i="0" u="none" strike="noStrike" baseline="0" dirty="0" err="1">
                <a:solidFill>
                  <a:srgbClr val="000000"/>
                </a:solidFill>
                <a:latin typeface="SourceSansPro-Regular"/>
              </a:rPr>
              <a:t>ademas</a:t>
            </a:r>
            <a:r>
              <a:rPr lang="es-ES" sz="1800" b="0" i="0" u="none" strike="noStrike" baseline="0" dirty="0">
                <a:solidFill>
                  <a:srgbClr val="000000"/>
                </a:solidFill>
                <a:latin typeface="SourceSansPro-Regular"/>
              </a:rPr>
              <a:t>, evitamos aumentar el numero de aplicaciones que los equipos tienen que</a:t>
            </a:r>
          </a:p>
          <a:p>
            <a:pPr algn="l"/>
            <a:r>
              <a:rPr lang="es-ES" sz="1800" b="0" i="0" u="none" strike="noStrike" baseline="0" dirty="0">
                <a:solidFill>
                  <a:srgbClr val="000000"/>
                </a:solidFill>
                <a:latin typeface="SourceSansPro-Regular"/>
              </a:rPr>
              <a:t>emplear en su </a:t>
            </a:r>
            <a:r>
              <a:rPr lang="es-ES" sz="1800" b="0" i="0" u="none" strike="noStrike" baseline="0" dirty="0" err="1">
                <a:solidFill>
                  <a:srgbClr val="000000"/>
                </a:solidFill>
                <a:latin typeface="SourceSansPro-Regular"/>
              </a:rPr>
              <a:t>dia</a:t>
            </a:r>
            <a:r>
              <a:rPr lang="es-ES" sz="1800" b="0" i="0" u="none" strike="noStrike" baseline="0" dirty="0">
                <a:solidFill>
                  <a:srgbClr val="000000"/>
                </a:solidFill>
                <a:latin typeface="SourceSansPro-Regular"/>
              </a:rPr>
              <a:t> a </a:t>
            </a:r>
            <a:r>
              <a:rPr lang="es-ES" sz="1800" b="0" i="0" u="none" strike="noStrike" baseline="0" dirty="0" err="1">
                <a:solidFill>
                  <a:srgbClr val="000000"/>
                </a:solidFill>
                <a:latin typeface="SourceSansPro-Regular"/>
              </a:rPr>
              <a:t>dia</a:t>
            </a:r>
            <a:r>
              <a:rPr lang="es-ES" sz="1800" b="0" i="0" u="none" strike="noStrike" baseline="0" dirty="0">
                <a:solidFill>
                  <a:srgbClr val="000000"/>
                </a:solidFill>
                <a:latin typeface="SourceSansPro-Regular"/>
              </a:rPr>
              <a:t>.</a:t>
            </a:r>
          </a:p>
          <a:p>
            <a:pPr algn="l"/>
            <a:r>
              <a:rPr lang="es-ES" sz="1800" b="1" i="0" u="none" strike="noStrike" baseline="0" dirty="0">
                <a:solidFill>
                  <a:srgbClr val="B4CE39"/>
                </a:solidFill>
                <a:latin typeface="SourceSansPro-Bold"/>
              </a:rPr>
              <a:t>c. </a:t>
            </a:r>
            <a:r>
              <a:rPr lang="es-ES" sz="1800" b="1" i="0" u="none" strike="noStrike" baseline="0" dirty="0">
                <a:solidFill>
                  <a:srgbClr val="0D1D2C"/>
                </a:solidFill>
                <a:latin typeface="SourceSansPro-Bold"/>
              </a:rPr>
              <a:t>Recurrir a un software específico de gestión de OKR </a:t>
            </a:r>
            <a:r>
              <a:rPr lang="es-ES" sz="1800" b="0" i="0" u="none" strike="noStrike" baseline="0" dirty="0">
                <a:solidFill>
                  <a:srgbClr val="000000"/>
                </a:solidFill>
                <a:latin typeface="SourceSansPro-Regular"/>
              </a:rPr>
              <a:t>al que pueda tener acceso toda la </a:t>
            </a:r>
            <a:r>
              <a:rPr lang="es-ES" sz="1800" b="0" i="0" u="none" strike="noStrike" baseline="0" dirty="0" err="1">
                <a:solidFill>
                  <a:srgbClr val="000000"/>
                </a:solidFill>
                <a:latin typeface="SourceSansPro-Regular"/>
              </a:rPr>
              <a:t>organizacion</a:t>
            </a:r>
            <a:r>
              <a:rPr lang="es-ES" sz="1800" b="0" i="0" u="none" strike="noStrike" baseline="0" dirty="0">
                <a:solidFill>
                  <a:srgbClr val="000000"/>
                </a:solidFill>
                <a:latin typeface="SourceSansPro-Regular"/>
              </a:rPr>
              <a:t>, como puede</a:t>
            </a:r>
          </a:p>
          <a:p>
            <a:pPr algn="l"/>
            <a:r>
              <a:rPr lang="es-ES" sz="1800" b="0" i="0" u="none" strike="noStrike" baseline="0" dirty="0">
                <a:solidFill>
                  <a:srgbClr val="000000"/>
                </a:solidFill>
                <a:latin typeface="SourceSansPro-Regular"/>
              </a:rPr>
              <a:t>ser </a:t>
            </a:r>
            <a:r>
              <a:rPr lang="es-ES" sz="1800" b="0" i="0" u="none" strike="noStrike" baseline="0" dirty="0" err="1">
                <a:solidFill>
                  <a:srgbClr val="000000"/>
                </a:solidFill>
                <a:latin typeface="SourceSansPro-Regular"/>
              </a:rPr>
              <a:t>Gtmhub</a:t>
            </a:r>
            <a:r>
              <a:rPr lang="es-ES" sz="1800" b="0" i="0" u="none" strike="noStrike" baseline="0" dirty="0">
                <a:solidFill>
                  <a:srgbClr val="000000"/>
                </a:solidFill>
                <a:latin typeface="SourceSansPro-Regular"/>
              </a:rPr>
              <a:t>, </a:t>
            </a:r>
            <a:r>
              <a:rPr lang="es-ES" sz="1800" b="0" i="0" u="none" strike="noStrike" baseline="0" dirty="0" err="1">
                <a:solidFill>
                  <a:srgbClr val="000000"/>
                </a:solidFill>
                <a:latin typeface="SourceSansPro-Regular"/>
              </a:rPr>
              <a:t>Perdoo</a:t>
            </a:r>
            <a:r>
              <a:rPr lang="es-ES" sz="1800" b="0" i="0" u="none" strike="noStrike" baseline="0" dirty="0">
                <a:solidFill>
                  <a:srgbClr val="000000"/>
                </a:solidFill>
                <a:latin typeface="SourceSansPro-Regular"/>
              </a:rPr>
              <a:t>, </a:t>
            </a:r>
            <a:r>
              <a:rPr lang="es-ES" sz="1800" b="0" i="0" u="none" strike="noStrike" baseline="0" dirty="0" err="1">
                <a:solidFill>
                  <a:srgbClr val="000000"/>
                </a:solidFill>
                <a:latin typeface="SourceSansPro-Regular"/>
              </a:rPr>
              <a:t>Engagedly</a:t>
            </a:r>
            <a:r>
              <a:rPr lang="es-ES" sz="1800" b="0" i="0" u="none" strike="noStrike" baseline="0" dirty="0">
                <a:solidFill>
                  <a:srgbClr val="000000"/>
                </a:solidFill>
                <a:latin typeface="SourceSansPro-Regular"/>
              </a:rPr>
              <a:t>, </a:t>
            </a:r>
            <a:r>
              <a:rPr lang="es-ES" sz="1800" b="0" i="0" u="none" strike="noStrike" baseline="0" dirty="0" err="1">
                <a:solidFill>
                  <a:srgbClr val="000000"/>
                </a:solidFill>
                <a:latin typeface="SourceSansPro-Regular"/>
              </a:rPr>
              <a:t>Profit</a:t>
            </a:r>
            <a:r>
              <a:rPr lang="es-ES" sz="1800" b="0" i="0" u="none" strike="noStrike" baseline="0" dirty="0">
                <a:solidFill>
                  <a:srgbClr val="000000"/>
                </a:solidFill>
                <a:latin typeface="SourceSansPro-Regular"/>
              </a:rPr>
              <a:t>, … que ofrecen funcionalidades especiales para mejorar la </a:t>
            </a:r>
            <a:r>
              <a:rPr lang="es-ES" sz="1800" b="0" i="0" u="none" strike="noStrike" baseline="0" dirty="0" err="1">
                <a:solidFill>
                  <a:srgbClr val="000000"/>
                </a:solidFill>
                <a:latin typeface="SourceSansPro-Regular"/>
              </a:rPr>
              <a:t>gestion</a:t>
            </a:r>
            <a:r>
              <a:rPr lang="es-ES" sz="1800" b="0" i="0" u="none" strike="noStrike" baseline="0" dirty="0">
                <a:solidFill>
                  <a:srgbClr val="000000"/>
                </a:solidFill>
                <a:latin typeface="SourceSansPro-Regular"/>
              </a:rPr>
              <a:t> de OKR. Esta</a:t>
            </a:r>
          </a:p>
          <a:p>
            <a:pPr algn="l"/>
            <a:r>
              <a:rPr lang="es-ES" sz="1800" b="0" i="0" u="none" strike="noStrike" baseline="0" dirty="0" err="1">
                <a:solidFill>
                  <a:srgbClr val="000000"/>
                </a:solidFill>
                <a:latin typeface="SourceSansPro-Regular"/>
              </a:rPr>
              <a:t>opcion</a:t>
            </a:r>
            <a:r>
              <a:rPr lang="es-ES" sz="1800" b="0" i="0" u="none" strike="noStrike" baseline="0" dirty="0">
                <a:solidFill>
                  <a:srgbClr val="000000"/>
                </a:solidFill>
                <a:latin typeface="SourceSansPro-Regular"/>
              </a:rPr>
              <a:t> presenta el inconveniente de requerir una </a:t>
            </a:r>
            <a:r>
              <a:rPr lang="es-ES" sz="1800" b="0" i="0" u="none" strike="noStrike" baseline="0" dirty="0" err="1">
                <a:solidFill>
                  <a:srgbClr val="000000"/>
                </a:solidFill>
                <a:latin typeface="SourceSansPro-Regular"/>
              </a:rPr>
              <a:t>inversion</a:t>
            </a:r>
            <a:r>
              <a:rPr lang="es-ES" sz="1800" b="0" i="0" u="none" strike="noStrike" baseline="0" dirty="0">
                <a:solidFill>
                  <a:srgbClr val="000000"/>
                </a:solidFill>
                <a:latin typeface="SourceSansPro-Regular"/>
              </a:rPr>
              <a:t> inicial bastante elevada al principio.</a:t>
            </a:r>
            <a:endParaRPr lang="es-ES" dirty="0"/>
          </a:p>
        </p:txBody>
      </p:sp>
      <p:sp>
        <p:nvSpPr>
          <p:cNvPr id="4" name="Marcador de número de diapositiva 3"/>
          <p:cNvSpPr>
            <a:spLocks noGrp="1"/>
          </p:cNvSpPr>
          <p:nvPr>
            <p:ph type="sldNum" sz="quarter" idx="5"/>
          </p:nvPr>
        </p:nvSpPr>
        <p:spPr/>
        <p:txBody>
          <a:bodyPr/>
          <a:lstStyle/>
          <a:p>
            <a:fld id="{21CCC212-CCA8-458A-A36D-B2AEAD9B3027}" type="slidenum">
              <a:rPr lang="es-ES" smtClean="0"/>
              <a:t>9</a:t>
            </a:fld>
            <a:endParaRPr lang="es-ES"/>
          </a:p>
        </p:txBody>
      </p:sp>
    </p:spTree>
    <p:extLst>
      <p:ext uri="{BB962C8B-B14F-4D97-AF65-F5344CB8AC3E}">
        <p14:creationId xmlns:p14="http://schemas.microsoft.com/office/powerpoint/2010/main" val="992626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6562" name="Google Shape;495;g5bc3f0dfa4_0_52:notes">
            <a:extLst>
              <a:ext uri="{FF2B5EF4-FFF2-40B4-BE49-F238E27FC236}">
                <a16:creationId xmlns:a16="http://schemas.microsoft.com/office/drawing/2014/main" id="{B8D5374F-A93F-4D1D-AB3C-79ABC3D220D1}"/>
              </a:ext>
            </a:extLst>
          </p:cNvPr>
          <p:cNvSpPr>
            <a:spLocks noGrp="1" noRot="1" noChangeAspect="1" noTextEdit="1"/>
          </p:cNvSpPr>
          <p:nvPr>
            <p:ph type="sldImg" idx="2"/>
          </p:nvPr>
        </p:nvSpPr>
        <p:spPr bwMode="auto">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66563" name="Google Shape;496;g5bc3f0dfa4_0_52:notes">
            <a:extLst>
              <a:ext uri="{FF2B5EF4-FFF2-40B4-BE49-F238E27FC236}">
                <a16:creationId xmlns:a16="http://schemas.microsoft.com/office/drawing/2014/main" id="{07EE6C30-4EA9-48E4-B536-69FDCBBD61E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pPr>
            <a:endParaRPr lang="es-ES" altLang="es-ES"/>
          </a:p>
        </p:txBody>
      </p:sp>
    </p:spTree>
    <p:extLst>
      <p:ext uri="{BB962C8B-B14F-4D97-AF65-F5344CB8AC3E}">
        <p14:creationId xmlns:p14="http://schemas.microsoft.com/office/powerpoint/2010/main" val="2490026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175EA1-8156-4855-B826-119515F68FE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1FC215BF-B376-464E-B2DE-0C5E68447D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82CAF13F-24B5-429B-8454-93ED70E55F13}"/>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5" name="Marcador de pie de página 4">
            <a:extLst>
              <a:ext uri="{FF2B5EF4-FFF2-40B4-BE49-F238E27FC236}">
                <a16:creationId xmlns:a16="http://schemas.microsoft.com/office/drawing/2014/main" id="{59D41F82-F32A-4A8E-86DA-942A042E76C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E87601E-214E-4B02-8CF5-4A839B2C3E13}"/>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859943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0343FA-D433-4425-984F-97149B4B61AD}"/>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A7750AD5-04A4-4038-871E-F774EF4E6D7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C135BCF-3329-4DD8-B20B-58AD5068DCE8}"/>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5" name="Marcador de pie de página 4">
            <a:extLst>
              <a:ext uri="{FF2B5EF4-FFF2-40B4-BE49-F238E27FC236}">
                <a16:creationId xmlns:a16="http://schemas.microsoft.com/office/drawing/2014/main" id="{05B708A2-1145-4902-AEFB-379C36029E6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70F248B-9DD1-4C9C-A0A3-7B5B787D82EB}"/>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1072799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D83F849-D459-4C66-9C6D-375C975A07C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9F67C40-F197-453E-87D6-37B91876881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E3A63DA-BB92-46DF-B6B8-3007A263CF81}"/>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5" name="Marcador de pie de página 4">
            <a:extLst>
              <a:ext uri="{FF2B5EF4-FFF2-40B4-BE49-F238E27FC236}">
                <a16:creationId xmlns:a16="http://schemas.microsoft.com/office/drawing/2014/main" id="{A0E39A2E-AA3D-41A5-937E-89D29AF97C7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FCF4518-4660-4040-9E9C-65E281452A2D}"/>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2936609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Slide">
  <p:cSld name="Blank Slide">
    <p:spTree>
      <p:nvGrpSpPr>
        <p:cNvPr id="1" name="Shape 49"/>
        <p:cNvGrpSpPr/>
        <p:nvPr/>
      </p:nvGrpSpPr>
      <p:grpSpPr>
        <a:xfrm>
          <a:off x="0" y="0"/>
          <a:ext cx="0" cy="0"/>
          <a:chOff x="0" y="0"/>
          <a:chExt cx="0" cy="0"/>
        </a:xfrm>
      </p:grpSpPr>
      <p:sp>
        <p:nvSpPr>
          <p:cNvPr id="2" name="Google Shape;50;p3">
            <a:extLst>
              <a:ext uri="{FF2B5EF4-FFF2-40B4-BE49-F238E27FC236}">
                <a16:creationId xmlns:a16="http://schemas.microsoft.com/office/drawing/2014/main" id="{05BE7394-C057-4898-9CF4-FAC4C3424F05}"/>
              </a:ext>
            </a:extLst>
          </p:cNvPr>
          <p:cNvSpPr txBox="1">
            <a:spLocks noGrp="1"/>
          </p:cNvSpPr>
          <p:nvPr>
            <p:ph type="sldNum" idx="10"/>
          </p:nvPr>
        </p:nvSpPr>
        <p:spPr>
          <a:xfrm>
            <a:off x="11152188" y="6373813"/>
            <a:ext cx="731837" cy="523875"/>
          </a:xfrm>
          <a:prstGeom prst="rect">
            <a:avLst/>
          </a:prstGeom>
        </p:spPr>
        <p:txBody>
          <a:bodyPr vert="horz" wrap="square" lIns="91425" tIns="91425" rIns="91425" bIns="91425" numCol="1" anchor="ctr" anchorCtr="0" compatLnSpc="1">
            <a:prstTxWarp prst="textNoShape">
              <a:avLst/>
            </a:prstTxWarp>
            <a:noAutofit/>
          </a:bodyPr>
          <a:lstStyle>
            <a:lvl1pPr algn="r">
              <a:defRPr sz="900">
                <a:solidFill>
                  <a:srgbClr val="1F497D"/>
                </a:solidFill>
                <a:latin typeface="Source Sans Pro Light" panose="020B0403030403020204" pitchFamily="34" charset="0"/>
                <a:cs typeface="Source Sans Pro Light" panose="020B0403030403020204" pitchFamily="34" charset="0"/>
                <a:sym typeface="Source Sans Pro Light" panose="020B0403030403020204" pitchFamily="34" charset="0"/>
              </a:defRPr>
            </a:lvl1pPr>
          </a:lstStyle>
          <a:p>
            <a:pPr>
              <a:defRPr/>
            </a:pPr>
            <a:fld id="{F221D9A2-1935-4D03-8E97-A2EE13094096}" type="slidenum">
              <a:rPr lang="es-ES" altLang="es-ES"/>
              <a:pPr>
                <a:defRPr/>
              </a:pPr>
              <a:t>‹Nº›</a:t>
            </a:fld>
            <a:endParaRPr lang="es-ES" altLang="es-ES"/>
          </a:p>
        </p:txBody>
      </p:sp>
    </p:spTree>
    <p:extLst>
      <p:ext uri="{BB962C8B-B14F-4D97-AF65-F5344CB8AC3E}">
        <p14:creationId xmlns:p14="http://schemas.microsoft.com/office/powerpoint/2010/main" val="2747177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p:cSld name="Title">
    <p:bg>
      <p:bgPr>
        <a:gradFill>
          <a:gsLst>
            <a:gs pos="0">
              <a:schemeClr val="accent1"/>
            </a:gs>
            <a:gs pos="37000">
              <a:schemeClr val="dk2"/>
            </a:gs>
            <a:gs pos="100000">
              <a:schemeClr val="dk2"/>
            </a:gs>
          </a:gsLst>
          <a:lin ang="10800025" scaled="0"/>
        </a:gradFill>
        <a:effectLst/>
      </p:bgPr>
    </p:bg>
    <p:spTree>
      <p:nvGrpSpPr>
        <p:cNvPr id="1" name="Shape 63"/>
        <p:cNvGrpSpPr/>
        <p:nvPr/>
      </p:nvGrpSpPr>
      <p:grpSpPr>
        <a:xfrm>
          <a:off x="0" y="0"/>
          <a:ext cx="0" cy="0"/>
          <a:chOff x="0" y="0"/>
          <a:chExt cx="0" cy="0"/>
        </a:xfrm>
      </p:grpSpPr>
      <p:grpSp>
        <p:nvGrpSpPr>
          <p:cNvPr id="64" name="Google Shape;64;p13"/>
          <p:cNvGrpSpPr/>
          <p:nvPr/>
        </p:nvGrpSpPr>
        <p:grpSpPr>
          <a:xfrm>
            <a:off x="-11" y="-17"/>
            <a:ext cx="10281021" cy="6856029"/>
            <a:chOff x="-8" y="-13"/>
            <a:chExt cx="7710766" cy="5142022"/>
          </a:xfrm>
        </p:grpSpPr>
        <p:sp>
          <p:nvSpPr>
            <p:cNvPr id="65" name="Google Shape;65;p13"/>
            <p:cNvSpPr/>
            <p:nvPr/>
          </p:nvSpPr>
          <p:spPr>
            <a:xfrm>
              <a:off x="-8" y="-13"/>
              <a:ext cx="7710766" cy="5142022"/>
            </a:xfrm>
            <a:custGeom>
              <a:avLst/>
              <a:gdLst/>
              <a:ahLst/>
              <a:cxnLst/>
              <a:rect l="l" t="t" r="r" b="b"/>
              <a:pathLst>
                <a:path w="3427007" h="2285343" extrusionOk="0">
                  <a:moveTo>
                    <a:pt x="3264200" y="1931013"/>
                  </a:moveTo>
                  <a:cubicBezTo>
                    <a:pt x="3059555" y="1738083"/>
                    <a:pt x="2707189" y="1625228"/>
                    <a:pt x="2663923" y="1311888"/>
                  </a:cubicBezTo>
                  <a:cubicBezTo>
                    <a:pt x="2646918" y="776320"/>
                    <a:pt x="3405816" y="668129"/>
                    <a:pt x="3258554" y="0"/>
                  </a:cubicBezTo>
                  <a:lnTo>
                    <a:pt x="0" y="0"/>
                  </a:lnTo>
                  <a:lnTo>
                    <a:pt x="0" y="2285343"/>
                  </a:lnTo>
                  <a:lnTo>
                    <a:pt x="3426103" y="2285343"/>
                  </a:lnTo>
                  <a:cubicBezTo>
                    <a:pt x="3436148" y="2153964"/>
                    <a:pt x="3361302" y="2023504"/>
                    <a:pt x="3264200" y="1931013"/>
                  </a:cubicBezTo>
                  <a:close/>
                </a:path>
              </a:pathLst>
            </a:custGeom>
            <a:solidFill>
              <a:schemeClr val="accent2"/>
            </a:solidFill>
            <a:ln>
              <a:noFill/>
            </a:ln>
            <a:effectLst>
              <a:outerShdw blurRad="285750" dist="9525" algn="bl" rotWithShape="0">
                <a:schemeClr val="dk1">
                  <a:alpha val="30000"/>
                </a:scheme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66" name="Google Shape;66;p13"/>
            <p:cNvSpPr/>
            <p:nvPr/>
          </p:nvSpPr>
          <p:spPr>
            <a:xfrm>
              <a:off x="-8" y="-13"/>
              <a:ext cx="7536339" cy="5142022"/>
            </a:xfrm>
            <a:custGeom>
              <a:avLst/>
              <a:gdLst/>
              <a:ahLst/>
              <a:cxnLst/>
              <a:rect l="l" t="t" r="r" b="b"/>
              <a:pathLst>
                <a:path w="3349484" h="2285343" extrusionOk="0">
                  <a:moveTo>
                    <a:pt x="3135123" y="1986849"/>
                  </a:moveTo>
                  <a:cubicBezTo>
                    <a:pt x="3002568" y="1888315"/>
                    <a:pt x="2836659" y="1848901"/>
                    <a:pt x="2687952" y="1777628"/>
                  </a:cubicBezTo>
                  <a:cubicBezTo>
                    <a:pt x="2379377" y="1643884"/>
                    <a:pt x="2269472" y="1317800"/>
                    <a:pt x="2551129" y="1092748"/>
                  </a:cubicBezTo>
                  <a:cubicBezTo>
                    <a:pt x="2647246" y="1012409"/>
                    <a:pt x="2763520" y="961040"/>
                    <a:pt x="2873688" y="901459"/>
                  </a:cubicBezTo>
                  <a:cubicBezTo>
                    <a:pt x="3268796" y="717528"/>
                    <a:pt x="3285865" y="371278"/>
                    <a:pt x="3154688" y="0"/>
                  </a:cubicBezTo>
                  <a:lnTo>
                    <a:pt x="0" y="0"/>
                  </a:lnTo>
                  <a:lnTo>
                    <a:pt x="0" y="2285343"/>
                  </a:lnTo>
                  <a:lnTo>
                    <a:pt x="3349485" y="2285343"/>
                  </a:lnTo>
                  <a:cubicBezTo>
                    <a:pt x="3310420" y="2166169"/>
                    <a:pt x="3235575" y="2061939"/>
                    <a:pt x="3135123" y="1986849"/>
                  </a:cubicBezTo>
                  <a:close/>
                </a:path>
              </a:pathLst>
            </a:custGeom>
            <a:solidFill>
              <a:schemeClr val="accent3"/>
            </a:solidFill>
            <a:ln>
              <a:noFill/>
            </a:ln>
            <a:effectLst>
              <a:outerShdw blurRad="285750" dist="9525" algn="bl" rotWithShape="0">
                <a:schemeClr val="dk1">
                  <a:alpha val="30000"/>
                </a:scheme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67" name="Google Shape;67;p13"/>
            <p:cNvSpPr/>
            <p:nvPr/>
          </p:nvSpPr>
          <p:spPr>
            <a:xfrm>
              <a:off x="-8" y="-13"/>
              <a:ext cx="6852517" cy="5142022"/>
            </a:xfrm>
            <a:custGeom>
              <a:avLst/>
              <a:gdLst/>
              <a:ahLst/>
              <a:cxnLst/>
              <a:rect l="l" t="t" r="r" b="b"/>
              <a:pathLst>
                <a:path w="3045563" h="2285343" extrusionOk="0">
                  <a:moveTo>
                    <a:pt x="2807574" y="2063115"/>
                  </a:moveTo>
                  <a:cubicBezTo>
                    <a:pt x="2956478" y="1994404"/>
                    <a:pt x="2840008" y="1887198"/>
                    <a:pt x="2727411" y="1875177"/>
                  </a:cubicBezTo>
                  <a:cubicBezTo>
                    <a:pt x="2250301" y="1750695"/>
                    <a:pt x="2181824" y="1070150"/>
                    <a:pt x="2624661" y="853112"/>
                  </a:cubicBezTo>
                  <a:cubicBezTo>
                    <a:pt x="2701215" y="814552"/>
                    <a:pt x="2785909" y="794451"/>
                    <a:pt x="2863446" y="757796"/>
                  </a:cubicBezTo>
                  <a:cubicBezTo>
                    <a:pt x="3297881" y="540560"/>
                    <a:pt x="2793262" y="253036"/>
                    <a:pt x="2983397" y="0"/>
                  </a:cubicBezTo>
                  <a:lnTo>
                    <a:pt x="0" y="0"/>
                  </a:lnTo>
                  <a:lnTo>
                    <a:pt x="0" y="2285343"/>
                  </a:lnTo>
                  <a:lnTo>
                    <a:pt x="2681190" y="2285343"/>
                  </a:lnTo>
                  <a:cubicBezTo>
                    <a:pt x="2683685" y="2196596"/>
                    <a:pt x="2730299" y="2108047"/>
                    <a:pt x="2807574" y="2063115"/>
                  </a:cubicBezTo>
                  <a:close/>
                </a:path>
              </a:pathLst>
            </a:custGeom>
            <a:solidFill>
              <a:schemeClr val="accent4"/>
            </a:solidFill>
            <a:ln>
              <a:noFill/>
            </a:ln>
            <a:effectLst>
              <a:outerShdw blurRad="285750" dist="9525" algn="bl" rotWithShape="0">
                <a:schemeClr val="dk1">
                  <a:alpha val="30000"/>
                </a:scheme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68" name="Google Shape;68;p13"/>
            <p:cNvSpPr/>
            <p:nvPr/>
          </p:nvSpPr>
          <p:spPr>
            <a:xfrm>
              <a:off x="-8" y="-13"/>
              <a:ext cx="6478551" cy="5142022"/>
            </a:xfrm>
            <a:custGeom>
              <a:avLst/>
              <a:gdLst/>
              <a:ahLst/>
              <a:cxnLst/>
              <a:rect l="l" t="t" r="r" b="b"/>
              <a:pathLst>
                <a:path w="2879356" h="2285343" extrusionOk="0">
                  <a:moveTo>
                    <a:pt x="2483636" y="1975748"/>
                  </a:moveTo>
                  <a:cubicBezTo>
                    <a:pt x="2425729" y="1949472"/>
                    <a:pt x="2357974" y="1946319"/>
                    <a:pt x="2304203" y="1912292"/>
                  </a:cubicBezTo>
                  <a:cubicBezTo>
                    <a:pt x="2200338" y="1846602"/>
                    <a:pt x="2149981" y="1693020"/>
                    <a:pt x="2194297" y="1578391"/>
                  </a:cubicBezTo>
                  <a:cubicBezTo>
                    <a:pt x="2362898" y="1262161"/>
                    <a:pt x="2082226" y="851863"/>
                    <a:pt x="2213994" y="698938"/>
                  </a:cubicBezTo>
                  <a:cubicBezTo>
                    <a:pt x="2289890" y="640671"/>
                    <a:pt x="2476086" y="701106"/>
                    <a:pt x="2569840" y="720484"/>
                  </a:cubicBezTo>
                  <a:cubicBezTo>
                    <a:pt x="3121795" y="827427"/>
                    <a:pt x="2785252" y="260657"/>
                    <a:pt x="2696422" y="0"/>
                  </a:cubicBezTo>
                  <a:lnTo>
                    <a:pt x="0" y="0"/>
                  </a:lnTo>
                  <a:lnTo>
                    <a:pt x="0" y="2285343"/>
                  </a:lnTo>
                  <a:lnTo>
                    <a:pt x="2605819" y="2285343"/>
                  </a:lnTo>
                  <a:cubicBezTo>
                    <a:pt x="2646787" y="2172291"/>
                    <a:pt x="2595314" y="2026460"/>
                    <a:pt x="2483636" y="1975748"/>
                  </a:cubicBezTo>
                  <a:close/>
                </a:path>
              </a:pathLst>
            </a:custGeom>
            <a:solidFill>
              <a:schemeClr val="accent5"/>
            </a:solidFill>
            <a:ln>
              <a:noFill/>
            </a:ln>
            <a:effectLst>
              <a:outerShdw blurRad="285750" dist="9525" algn="bl" rotWithShape="0">
                <a:schemeClr val="dk1">
                  <a:alpha val="30000"/>
                </a:scheme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69" name="Google Shape;69;p13"/>
            <p:cNvSpPr/>
            <p:nvPr/>
          </p:nvSpPr>
          <p:spPr>
            <a:xfrm>
              <a:off x="-8" y="-13"/>
              <a:ext cx="6272190" cy="5142022"/>
            </a:xfrm>
            <a:custGeom>
              <a:avLst/>
              <a:gdLst/>
              <a:ahLst/>
              <a:cxnLst/>
              <a:rect l="l" t="t" r="r" b="b"/>
              <a:pathLst>
                <a:path w="2787640" h="2285343" extrusionOk="0">
                  <a:moveTo>
                    <a:pt x="2551129" y="2165460"/>
                  </a:moveTo>
                  <a:cubicBezTo>
                    <a:pt x="2474839" y="1961822"/>
                    <a:pt x="2182086" y="2092478"/>
                    <a:pt x="2041192" y="1984090"/>
                  </a:cubicBezTo>
                  <a:cubicBezTo>
                    <a:pt x="1755530" y="1606309"/>
                    <a:pt x="2254765" y="1476178"/>
                    <a:pt x="2067125" y="765219"/>
                  </a:cubicBezTo>
                  <a:cubicBezTo>
                    <a:pt x="2053010" y="702617"/>
                    <a:pt x="2051631" y="620702"/>
                    <a:pt x="2107765" y="589762"/>
                  </a:cubicBezTo>
                  <a:cubicBezTo>
                    <a:pt x="2139214" y="572223"/>
                    <a:pt x="2178081" y="579120"/>
                    <a:pt x="2213403" y="586543"/>
                  </a:cubicBezTo>
                  <a:cubicBezTo>
                    <a:pt x="2363423" y="609994"/>
                    <a:pt x="2512983" y="669378"/>
                    <a:pt x="2665433" y="663991"/>
                  </a:cubicBezTo>
                  <a:cubicBezTo>
                    <a:pt x="2829568" y="636467"/>
                    <a:pt x="2809872" y="484724"/>
                    <a:pt x="2714805" y="382445"/>
                  </a:cubicBezTo>
                  <a:cubicBezTo>
                    <a:pt x="2614157" y="255007"/>
                    <a:pt x="2513443" y="127523"/>
                    <a:pt x="2412795" y="0"/>
                  </a:cubicBezTo>
                  <a:lnTo>
                    <a:pt x="0" y="0"/>
                  </a:lnTo>
                  <a:lnTo>
                    <a:pt x="0" y="2285343"/>
                  </a:lnTo>
                  <a:lnTo>
                    <a:pt x="2536094" y="2285343"/>
                  </a:lnTo>
                  <a:cubicBezTo>
                    <a:pt x="2555134" y="2247966"/>
                    <a:pt x="2563012" y="2205202"/>
                    <a:pt x="2551129" y="2165460"/>
                  </a:cubicBezTo>
                  <a:close/>
                </a:path>
              </a:pathLst>
            </a:custGeom>
            <a:solidFill>
              <a:schemeClr val="accent6"/>
            </a:solidFill>
            <a:ln>
              <a:noFill/>
            </a:ln>
            <a:effectLst>
              <a:outerShdw blurRad="285750" dist="9525" algn="bl" rotWithShape="0">
                <a:schemeClr val="dk1">
                  <a:alpha val="30000"/>
                </a:scheme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sp>
          <p:nvSpPr>
            <p:cNvPr id="70" name="Google Shape;70;p13"/>
            <p:cNvSpPr/>
            <p:nvPr/>
          </p:nvSpPr>
          <p:spPr>
            <a:xfrm>
              <a:off x="-8" y="-13"/>
              <a:ext cx="5978795" cy="5142022"/>
            </a:xfrm>
            <a:custGeom>
              <a:avLst/>
              <a:gdLst/>
              <a:ahLst/>
              <a:cxnLst/>
              <a:rect l="l" t="t" r="r" b="b"/>
              <a:pathLst>
                <a:path w="2657242" h="2285343" extrusionOk="0">
                  <a:moveTo>
                    <a:pt x="2007248" y="2113499"/>
                  </a:moveTo>
                  <a:cubicBezTo>
                    <a:pt x="1570122" y="1477098"/>
                    <a:pt x="2433082" y="1775854"/>
                    <a:pt x="2003441" y="835244"/>
                  </a:cubicBezTo>
                  <a:cubicBezTo>
                    <a:pt x="1977901" y="745052"/>
                    <a:pt x="1922620" y="648094"/>
                    <a:pt x="1965558" y="564800"/>
                  </a:cubicBezTo>
                  <a:cubicBezTo>
                    <a:pt x="2004426" y="489322"/>
                    <a:pt x="2106518" y="470798"/>
                    <a:pt x="2189570" y="488337"/>
                  </a:cubicBezTo>
                  <a:cubicBezTo>
                    <a:pt x="2272623" y="505876"/>
                    <a:pt x="2348716" y="549428"/>
                    <a:pt x="2432491" y="564274"/>
                  </a:cubicBezTo>
                  <a:cubicBezTo>
                    <a:pt x="2646524" y="602374"/>
                    <a:pt x="2740016" y="398211"/>
                    <a:pt x="2567739" y="263810"/>
                  </a:cubicBezTo>
                  <a:cubicBezTo>
                    <a:pt x="2468142" y="185967"/>
                    <a:pt x="2311687" y="141430"/>
                    <a:pt x="2287855" y="0"/>
                  </a:cubicBezTo>
                  <a:lnTo>
                    <a:pt x="0" y="0"/>
                  </a:lnTo>
                  <a:lnTo>
                    <a:pt x="0" y="2285343"/>
                  </a:lnTo>
                  <a:lnTo>
                    <a:pt x="2023268" y="2285343"/>
                  </a:lnTo>
                  <a:cubicBezTo>
                    <a:pt x="2055570" y="2233645"/>
                    <a:pt x="2039156" y="2165000"/>
                    <a:pt x="2007248" y="2113499"/>
                  </a:cubicBezTo>
                  <a:close/>
                </a:path>
              </a:pathLst>
            </a:custGeom>
            <a:solidFill>
              <a:schemeClr val="lt1"/>
            </a:solidFill>
            <a:ln>
              <a:noFill/>
            </a:ln>
            <a:effectLst>
              <a:outerShdw blurRad="285750" dist="9525" algn="bl" rotWithShape="0">
                <a:schemeClr val="dk1">
                  <a:alpha val="30000"/>
                </a:schemeClr>
              </a:outerShdw>
            </a:effectLst>
          </p:spPr>
          <p:txBody>
            <a:bodyPr spcFirstLastPara="1" wrap="square" lIns="91425" tIns="45700" rIns="91425" bIns="45700" anchor="ctr" anchorCtr="0">
              <a:noAutofit/>
            </a:bodyPr>
            <a:lstStyle/>
            <a:p>
              <a:pPr marL="0" marR="0" lvl="0" indent="0" algn="l" rtl="0">
                <a:spcBef>
                  <a:spcPts val="0"/>
                </a:spcBef>
                <a:spcAft>
                  <a:spcPts val="0"/>
                </a:spcAft>
                <a:buNone/>
              </a:pPr>
              <a:endParaRPr sz="2400">
                <a:solidFill>
                  <a:srgbClr val="000000"/>
                </a:solidFill>
                <a:latin typeface="Calibri"/>
                <a:ea typeface="Calibri"/>
                <a:cs typeface="Calibri"/>
                <a:sym typeface="Calibri"/>
              </a:endParaRPr>
            </a:p>
          </p:txBody>
        </p:sp>
      </p:grpSp>
      <p:sp>
        <p:nvSpPr>
          <p:cNvPr id="71" name="Google Shape;71;p13"/>
          <p:cNvSpPr txBox="1">
            <a:spLocks noGrp="1"/>
          </p:cNvSpPr>
          <p:nvPr>
            <p:ph type="ctrTitle"/>
          </p:nvPr>
        </p:nvSpPr>
        <p:spPr>
          <a:xfrm>
            <a:off x="914400" y="878100"/>
            <a:ext cx="4826800" cy="5101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4800"/>
              <a:buNone/>
              <a:defRPr sz="6400"/>
            </a:lvl1pPr>
            <a:lvl2pPr lvl="1" rtl="0">
              <a:lnSpc>
                <a:spcPct val="100000"/>
              </a:lnSpc>
              <a:spcBef>
                <a:spcPts val="0"/>
              </a:spcBef>
              <a:spcAft>
                <a:spcPts val="0"/>
              </a:spcAft>
              <a:buSzPts val="4800"/>
              <a:buNone/>
              <a:defRPr sz="6400"/>
            </a:lvl2pPr>
            <a:lvl3pPr lvl="2" rtl="0">
              <a:lnSpc>
                <a:spcPct val="100000"/>
              </a:lnSpc>
              <a:spcBef>
                <a:spcPts val="0"/>
              </a:spcBef>
              <a:spcAft>
                <a:spcPts val="0"/>
              </a:spcAft>
              <a:buSzPts val="4800"/>
              <a:buNone/>
              <a:defRPr sz="6400"/>
            </a:lvl3pPr>
            <a:lvl4pPr lvl="3" rtl="0">
              <a:lnSpc>
                <a:spcPct val="100000"/>
              </a:lnSpc>
              <a:spcBef>
                <a:spcPts val="0"/>
              </a:spcBef>
              <a:spcAft>
                <a:spcPts val="0"/>
              </a:spcAft>
              <a:buSzPts val="4800"/>
              <a:buNone/>
              <a:defRPr sz="6400"/>
            </a:lvl4pPr>
            <a:lvl5pPr lvl="4" rtl="0">
              <a:lnSpc>
                <a:spcPct val="100000"/>
              </a:lnSpc>
              <a:spcBef>
                <a:spcPts val="0"/>
              </a:spcBef>
              <a:spcAft>
                <a:spcPts val="0"/>
              </a:spcAft>
              <a:buSzPts val="4800"/>
              <a:buNone/>
              <a:defRPr sz="6400"/>
            </a:lvl5pPr>
            <a:lvl6pPr lvl="5" rtl="0">
              <a:lnSpc>
                <a:spcPct val="100000"/>
              </a:lnSpc>
              <a:spcBef>
                <a:spcPts val="0"/>
              </a:spcBef>
              <a:spcAft>
                <a:spcPts val="0"/>
              </a:spcAft>
              <a:buSzPts val="4800"/>
              <a:buNone/>
              <a:defRPr sz="6400"/>
            </a:lvl6pPr>
            <a:lvl7pPr lvl="6" rtl="0">
              <a:lnSpc>
                <a:spcPct val="100000"/>
              </a:lnSpc>
              <a:spcBef>
                <a:spcPts val="0"/>
              </a:spcBef>
              <a:spcAft>
                <a:spcPts val="0"/>
              </a:spcAft>
              <a:buSzPts val="4800"/>
              <a:buNone/>
              <a:defRPr sz="6400"/>
            </a:lvl7pPr>
            <a:lvl8pPr lvl="7" rtl="0">
              <a:lnSpc>
                <a:spcPct val="100000"/>
              </a:lnSpc>
              <a:spcBef>
                <a:spcPts val="0"/>
              </a:spcBef>
              <a:spcAft>
                <a:spcPts val="0"/>
              </a:spcAft>
              <a:buSzPts val="4800"/>
              <a:buNone/>
              <a:defRPr sz="6400"/>
            </a:lvl8pPr>
            <a:lvl9pPr lvl="8" rtl="0">
              <a:lnSpc>
                <a:spcPct val="100000"/>
              </a:lnSpc>
              <a:spcBef>
                <a:spcPts val="0"/>
              </a:spcBef>
              <a:spcAft>
                <a:spcPts val="0"/>
              </a:spcAft>
              <a:buSzPts val="4800"/>
              <a:buNone/>
              <a:defRPr sz="6400"/>
            </a:lvl9pPr>
          </a:lstStyle>
          <a:p>
            <a:endParaRPr/>
          </a:p>
        </p:txBody>
      </p:sp>
    </p:spTree>
    <p:extLst>
      <p:ext uri="{BB962C8B-B14F-4D97-AF65-F5344CB8AC3E}">
        <p14:creationId xmlns:p14="http://schemas.microsoft.com/office/powerpoint/2010/main" val="2529572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262B8A-3063-47A1-AB94-8F596075E70F}"/>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14E0A49-FCF6-4665-B906-11EDC7EF92E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1F5BFCF-328A-4AC3-8E89-3F5EF5EC20F8}"/>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5" name="Marcador de pie de página 4">
            <a:extLst>
              <a:ext uri="{FF2B5EF4-FFF2-40B4-BE49-F238E27FC236}">
                <a16:creationId xmlns:a16="http://schemas.microsoft.com/office/drawing/2014/main" id="{8E79AC84-66BF-48C7-84B1-4995E6A0B81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EA4F1834-7DB5-428E-887C-CE68E2FE0CAC}"/>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3605927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6C187F-1F2F-43BC-8703-96F8A5AE27E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019495AE-D36A-4DF4-BCDF-EFDC1FC5F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7E7A6FC-D119-4B1D-ACA5-3394741C4136}"/>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5" name="Marcador de pie de página 4">
            <a:extLst>
              <a:ext uri="{FF2B5EF4-FFF2-40B4-BE49-F238E27FC236}">
                <a16:creationId xmlns:a16="http://schemas.microsoft.com/office/drawing/2014/main" id="{32E57446-5660-4801-AC2A-90A9CC4F084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78AB041-CFBE-4C7B-8AB8-C986CD78EFDF}"/>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2265681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A96F3A-1BE4-4EC5-BDDD-26F49B0CC4D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FB6DFAD-B90E-4316-9CFD-3A80055DA4B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E26F5115-FB1D-4A2F-AB31-4021634903A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84E5E040-A41D-40A3-8BFE-005D45E09987}"/>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6" name="Marcador de pie de página 5">
            <a:extLst>
              <a:ext uri="{FF2B5EF4-FFF2-40B4-BE49-F238E27FC236}">
                <a16:creationId xmlns:a16="http://schemas.microsoft.com/office/drawing/2014/main" id="{0CCA1263-D840-4BD5-975F-5BEB676B23E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6D8A099-78F1-448B-996C-B6431C9F5684}"/>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396152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DDF89C-975E-42BD-AD0B-7761AA0D4ACD}"/>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002DDD7D-B043-47FF-9F09-09550359D9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64CD07B-A9A5-4DA3-B92E-507B222EB00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D2C0D13B-D4B5-4525-99BE-9F8062F9B7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901FEEA-C898-45E1-B0A5-CF6EA388A53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2B4B198A-1D41-49EA-87EC-73727A7C60FB}"/>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8" name="Marcador de pie de página 7">
            <a:extLst>
              <a:ext uri="{FF2B5EF4-FFF2-40B4-BE49-F238E27FC236}">
                <a16:creationId xmlns:a16="http://schemas.microsoft.com/office/drawing/2014/main" id="{356B39B1-7CBA-46E6-96D4-1A5FB9323313}"/>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92DFA176-7D2E-4170-AB61-CB75F8773F0B}"/>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1124697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ADCAA3-FFA8-41D0-A68D-BA0C080D92FC}"/>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7A6AFD72-1F2B-4980-8384-955B15ACDD06}"/>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4" name="Marcador de pie de página 3">
            <a:extLst>
              <a:ext uri="{FF2B5EF4-FFF2-40B4-BE49-F238E27FC236}">
                <a16:creationId xmlns:a16="http://schemas.microsoft.com/office/drawing/2014/main" id="{C265D021-CF81-4B5E-B824-C6ED06AA449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4C679D70-77A8-4F45-BEDB-4FCE66396DEF}"/>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3119534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90524A5-4EB5-48F9-A354-B682DDAA070B}"/>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3" name="Marcador de pie de página 2">
            <a:extLst>
              <a:ext uri="{FF2B5EF4-FFF2-40B4-BE49-F238E27FC236}">
                <a16:creationId xmlns:a16="http://schemas.microsoft.com/office/drawing/2014/main" id="{34D372A6-6A6E-454F-B6AF-B708201F786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0656B055-96E6-4012-B4B0-AE7D84A20D6F}"/>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2078488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0A2285-3C8A-4FDD-8BF9-AEE630B640B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3DF273E-6543-44E3-863B-932F729AC3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E07C48C4-FA1B-4EDC-9496-40A1BD981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64E9901-8E4A-470D-987D-CF4482C3F81C}"/>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6" name="Marcador de pie de página 5">
            <a:extLst>
              <a:ext uri="{FF2B5EF4-FFF2-40B4-BE49-F238E27FC236}">
                <a16:creationId xmlns:a16="http://schemas.microsoft.com/office/drawing/2014/main" id="{5FF0EA8B-11D0-44D7-9FCD-6969B68BF11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48E66E89-EB6A-4007-B439-EF63C57977CD}"/>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328227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F7F000-6403-4297-A84D-33B67DAD94A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F9156BF0-0B2D-444A-BC25-55D12E937A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9A31F4C2-1665-49A5-B87F-8529CCAEB2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7AB2B02-4B32-41AE-B3F1-75A3459B3665}"/>
              </a:ext>
            </a:extLst>
          </p:cNvPr>
          <p:cNvSpPr>
            <a:spLocks noGrp="1"/>
          </p:cNvSpPr>
          <p:nvPr>
            <p:ph type="dt" sz="half" idx="10"/>
          </p:nvPr>
        </p:nvSpPr>
        <p:spPr/>
        <p:txBody>
          <a:bodyPr/>
          <a:lstStyle/>
          <a:p>
            <a:fld id="{B77CE3D2-EC64-4118-8EA8-AA874EF1D936}" type="datetimeFigureOut">
              <a:rPr lang="es-ES" smtClean="0"/>
              <a:t>20/10/2022</a:t>
            </a:fld>
            <a:endParaRPr lang="es-ES"/>
          </a:p>
        </p:txBody>
      </p:sp>
      <p:sp>
        <p:nvSpPr>
          <p:cNvPr id="6" name="Marcador de pie de página 5">
            <a:extLst>
              <a:ext uri="{FF2B5EF4-FFF2-40B4-BE49-F238E27FC236}">
                <a16:creationId xmlns:a16="http://schemas.microsoft.com/office/drawing/2014/main" id="{C96B02E2-FB81-40A9-83AC-969DBC33BB8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B52407D-9EC6-48AD-AA6C-044AE98A496A}"/>
              </a:ext>
            </a:extLst>
          </p:cNvPr>
          <p:cNvSpPr>
            <a:spLocks noGrp="1"/>
          </p:cNvSpPr>
          <p:nvPr>
            <p:ph type="sldNum" sz="quarter" idx="12"/>
          </p:nvPr>
        </p:nvSpPr>
        <p:spPr/>
        <p:txBody>
          <a:bodyPr/>
          <a:lstStyle/>
          <a:p>
            <a:fld id="{033E1F09-BD4A-4BEF-87C8-6DB704C294CA}" type="slidenum">
              <a:rPr lang="es-ES" smtClean="0"/>
              <a:t>‹Nº›</a:t>
            </a:fld>
            <a:endParaRPr lang="es-ES"/>
          </a:p>
        </p:txBody>
      </p:sp>
    </p:spTree>
    <p:extLst>
      <p:ext uri="{BB962C8B-B14F-4D97-AF65-F5344CB8AC3E}">
        <p14:creationId xmlns:p14="http://schemas.microsoft.com/office/powerpoint/2010/main" val="380142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99419C3-213B-454A-A936-60B649DAFD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8CA116C3-BCA8-4D6A-89E0-DF150ACCA1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5E2449A-03BC-4C89-A114-420734D4A0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7CE3D2-EC64-4118-8EA8-AA874EF1D936}" type="datetimeFigureOut">
              <a:rPr lang="es-ES" smtClean="0"/>
              <a:t>20/10/2022</a:t>
            </a:fld>
            <a:endParaRPr lang="es-ES"/>
          </a:p>
        </p:txBody>
      </p:sp>
      <p:sp>
        <p:nvSpPr>
          <p:cNvPr id="5" name="Marcador de pie de página 4">
            <a:extLst>
              <a:ext uri="{FF2B5EF4-FFF2-40B4-BE49-F238E27FC236}">
                <a16:creationId xmlns:a16="http://schemas.microsoft.com/office/drawing/2014/main" id="{9E35CBC5-9309-4B64-B3F7-5E35F4C6C2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00733DAE-C56C-4BE3-A9A8-0A09D07086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E1F09-BD4A-4BEF-87C8-6DB704C294CA}" type="slidenum">
              <a:rPr lang="es-ES" smtClean="0"/>
              <a:t>‹Nº›</a:t>
            </a:fld>
            <a:endParaRPr lang="es-ES"/>
          </a:p>
        </p:txBody>
      </p:sp>
    </p:spTree>
    <p:extLst>
      <p:ext uri="{BB962C8B-B14F-4D97-AF65-F5344CB8AC3E}">
        <p14:creationId xmlns:p14="http://schemas.microsoft.com/office/powerpoint/2010/main" val="136954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709" r:id="rId12"/>
    <p:sldLayoutId id="214748371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1"/>
          <p:cNvSpPr txBox="1">
            <a:spLocks noGrp="1"/>
          </p:cNvSpPr>
          <p:nvPr>
            <p:ph type="ctrTitle"/>
          </p:nvPr>
        </p:nvSpPr>
        <p:spPr>
          <a:xfrm>
            <a:off x="157351" y="904271"/>
            <a:ext cx="6080800" cy="3342000"/>
          </a:xfrm>
          <a:prstGeom prst="rect">
            <a:avLst/>
          </a:prstGeom>
        </p:spPr>
        <p:txBody>
          <a:bodyPr spcFirstLastPara="1" vert="horz" wrap="square" lIns="121900" tIns="121900" rIns="121900" bIns="121900" rtlCol="0" anchor="ctr" anchorCtr="0">
            <a:noAutofit/>
          </a:bodyPr>
          <a:lstStyle/>
          <a:p>
            <a:endParaRPr sz="4800" dirty="0">
              <a:solidFill>
                <a:srgbClr val="FF0000"/>
              </a:solidFill>
              <a:latin typeface="Comfortaa"/>
              <a:ea typeface="Comfortaa"/>
              <a:cs typeface="Comfortaa"/>
              <a:sym typeface="Comfortaa"/>
            </a:endParaRPr>
          </a:p>
          <a:p>
            <a:r>
              <a:rPr lang="en" sz="5467" b="1" dirty="0">
                <a:solidFill>
                  <a:srgbClr val="FF0000"/>
                </a:solidFill>
                <a:latin typeface="Comfortaa"/>
                <a:sym typeface="Comfortaa"/>
              </a:rPr>
              <a:t>Desarrolla Objetivos y Resultados Clave como lo hace Google</a:t>
            </a:r>
            <a:endParaRPr dirty="0"/>
          </a:p>
          <a:p>
            <a:endParaRPr dirty="0"/>
          </a:p>
        </p:txBody>
      </p:sp>
      <p:pic>
        <p:nvPicPr>
          <p:cNvPr id="5" name="Imagen 4">
            <a:extLst>
              <a:ext uri="{FF2B5EF4-FFF2-40B4-BE49-F238E27FC236}">
                <a16:creationId xmlns:a16="http://schemas.microsoft.com/office/drawing/2014/main" id="{C2517CEC-3565-4DA2-A921-DA5E6DCE16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5526" y="5717377"/>
            <a:ext cx="2629796" cy="719532"/>
          </a:xfrm>
          <a:prstGeom prst="rect">
            <a:avLst/>
          </a:prstGeom>
        </p:spPr>
      </p:pic>
      <p:pic>
        <p:nvPicPr>
          <p:cNvPr id="6" name="Imagen 5">
            <a:extLst>
              <a:ext uri="{FF2B5EF4-FFF2-40B4-BE49-F238E27FC236}">
                <a16:creationId xmlns:a16="http://schemas.microsoft.com/office/drawing/2014/main" id="{763FD674-EA95-4ABC-AE62-A93D8599DB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35294" y="5075560"/>
            <a:ext cx="2302968" cy="2302968"/>
          </a:xfrm>
          <a:prstGeom prst="rect">
            <a:avLst/>
          </a:prstGeom>
        </p:spPr>
      </p:pic>
      <p:pic>
        <p:nvPicPr>
          <p:cNvPr id="7" name="Google Shape;180;p34">
            <a:extLst>
              <a:ext uri="{FF2B5EF4-FFF2-40B4-BE49-F238E27FC236}">
                <a16:creationId xmlns:a16="http://schemas.microsoft.com/office/drawing/2014/main" id="{9466817E-1DFC-4D80-A053-0562D833FFB2}"/>
              </a:ext>
            </a:extLst>
          </p:cNvPr>
          <p:cNvPicPr preferRelativeResize="0"/>
          <p:nvPr/>
        </p:nvPicPr>
        <p:blipFill>
          <a:blip r:embed="rId5">
            <a:alphaModFix/>
          </a:blip>
          <a:stretch>
            <a:fillRect/>
          </a:stretch>
        </p:blipFill>
        <p:spPr>
          <a:xfrm>
            <a:off x="9313738" y="2153596"/>
            <a:ext cx="2511225" cy="2092675"/>
          </a:xfrm>
          <a:prstGeom prst="rect">
            <a:avLst/>
          </a:prstGeom>
          <a:noFill/>
          <a:ln>
            <a:noFill/>
          </a:ln>
        </p:spPr>
      </p:pic>
      <p:sp>
        <p:nvSpPr>
          <p:cNvPr id="2" name="CuadroTexto 1">
            <a:extLst>
              <a:ext uri="{FF2B5EF4-FFF2-40B4-BE49-F238E27FC236}">
                <a16:creationId xmlns:a16="http://schemas.microsoft.com/office/drawing/2014/main" id="{87456194-4A84-475F-BB31-8C32810BF39D}"/>
              </a:ext>
            </a:extLst>
          </p:cNvPr>
          <p:cNvSpPr txBox="1"/>
          <p:nvPr/>
        </p:nvSpPr>
        <p:spPr>
          <a:xfrm>
            <a:off x="9810651" y="4424308"/>
            <a:ext cx="2180960" cy="369332"/>
          </a:xfrm>
          <a:prstGeom prst="rect">
            <a:avLst/>
          </a:prstGeom>
          <a:noFill/>
        </p:spPr>
        <p:txBody>
          <a:bodyPr wrap="square" rtlCol="0">
            <a:spAutoFit/>
          </a:bodyPr>
          <a:lstStyle/>
          <a:p>
            <a:r>
              <a:rPr lang="es-ES" b="1" dirty="0"/>
              <a:t>Javier Rivero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48D98B3-F15D-4AEC-9B13-EA7AA8AE785D}"/>
              </a:ext>
            </a:extLst>
          </p:cNvPr>
          <p:cNvSpPr txBox="1"/>
          <p:nvPr/>
        </p:nvSpPr>
        <p:spPr>
          <a:xfrm>
            <a:off x="1163376" y="862334"/>
            <a:ext cx="11152682" cy="4401205"/>
          </a:xfrm>
          <a:prstGeom prst="rect">
            <a:avLst/>
          </a:prstGeom>
          <a:noFill/>
        </p:spPr>
        <p:txBody>
          <a:bodyPr wrap="square">
            <a:spAutoFit/>
          </a:bodyPr>
          <a:lstStyle/>
          <a:p>
            <a:pPr algn="l"/>
            <a:r>
              <a:rPr lang="es-ES" sz="2800" b="1" i="0" u="none" strike="noStrike" baseline="0" dirty="0">
                <a:solidFill>
                  <a:srgbClr val="B4CE39"/>
                </a:solidFill>
                <a:latin typeface="SourceSansPro-Bold"/>
              </a:rPr>
              <a:t>6 - </a:t>
            </a:r>
            <a:r>
              <a:rPr lang="es-ES" sz="2800" b="1" i="0" u="none" strike="noStrike" baseline="0" dirty="0">
                <a:solidFill>
                  <a:srgbClr val="0D1D2C"/>
                </a:solidFill>
                <a:latin typeface="SourceSansPro-Bold"/>
              </a:rPr>
              <a:t>Decidir cómo vamos a enfocar el modelo Top-Down y </a:t>
            </a:r>
            <a:r>
              <a:rPr lang="es-ES" sz="2800" b="1" i="0" u="none" strike="noStrike" baseline="0" dirty="0" err="1">
                <a:solidFill>
                  <a:srgbClr val="0D1D2C"/>
                </a:solidFill>
                <a:latin typeface="SourceSansPro-Bold"/>
              </a:rPr>
              <a:t>Bottom</a:t>
            </a:r>
            <a:r>
              <a:rPr lang="es-ES" sz="2800" b="1" i="0" u="none" strike="noStrike" baseline="0" dirty="0">
                <a:solidFill>
                  <a:srgbClr val="0D1D2C"/>
                </a:solidFill>
                <a:latin typeface="SourceSansPro-Bold"/>
              </a:rPr>
              <a:t>-Up.</a:t>
            </a:r>
          </a:p>
          <a:p>
            <a:pPr algn="l"/>
            <a:endParaRPr lang="es-ES" sz="2800" b="1" i="0" u="none" strike="noStrike" baseline="0" dirty="0">
              <a:solidFill>
                <a:srgbClr val="B4CE39"/>
              </a:solidFill>
              <a:latin typeface="SourceSansPro-Bold"/>
            </a:endParaRPr>
          </a:p>
          <a:p>
            <a:pPr marL="457200" indent="-457200" algn="l">
              <a:buAutoNum type="alphaLcPeriod"/>
            </a:pPr>
            <a:r>
              <a:rPr lang="es-ES" sz="2800" dirty="0">
                <a:solidFill>
                  <a:srgbClr val="000000"/>
                </a:solidFill>
                <a:latin typeface="SourceSansPro-Regular"/>
              </a:rPr>
              <a:t>Con </a:t>
            </a:r>
            <a:r>
              <a:rPr lang="es-ES" sz="2800" b="0" i="0" u="none" strike="noStrike" baseline="0" dirty="0">
                <a:solidFill>
                  <a:srgbClr val="000000"/>
                </a:solidFill>
                <a:latin typeface="SourceSansPro-Regular"/>
              </a:rPr>
              <a:t>OKR corporativos definidos, los equipos piensan cómo a través de sus OKR pueden contribuir</a:t>
            </a:r>
            <a:r>
              <a:rPr lang="es-ES" sz="2800" dirty="0">
                <a:solidFill>
                  <a:srgbClr val="000000"/>
                </a:solidFill>
                <a:latin typeface="SourceSansPro-Regular"/>
              </a:rPr>
              <a:t> </a:t>
            </a:r>
            <a:r>
              <a:rPr lang="es-ES" sz="2800" b="0" i="0" u="none" strike="noStrike" baseline="0" dirty="0">
                <a:solidFill>
                  <a:srgbClr val="000000"/>
                </a:solidFill>
                <a:latin typeface="SourceSansPro-Regular"/>
              </a:rPr>
              <a:t>a lograr esos objetivos.</a:t>
            </a:r>
          </a:p>
          <a:p>
            <a:pPr algn="l"/>
            <a:endParaRPr lang="es-ES" sz="2800" b="0" i="0" u="none" strike="noStrike" baseline="0" dirty="0">
              <a:solidFill>
                <a:srgbClr val="000000"/>
              </a:solidFill>
              <a:latin typeface="SourceSansPro-Regular"/>
            </a:endParaRPr>
          </a:p>
          <a:p>
            <a:pPr algn="l"/>
            <a:r>
              <a:rPr lang="es-ES" sz="2800" b="1" i="0" u="none" strike="noStrike" baseline="0" dirty="0">
                <a:solidFill>
                  <a:srgbClr val="B4CE39"/>
                </a:solidFill>
                <a:latin typeface="SourceSansPro-Bold"/>
              </a:rPr>
              <a:t>b. </a:t>
            </a:r>
            <a:r>
              <a:rPr lang="es-ES" sz="2800" b="0" i="0" u="none" strike="noStrike" baseline="0" dirty="0">
                <a:solidFill>
                  <a:srgbClr val="000000"/>
                </a:solidFill>
                <a:latin typeface="SourceSansPro-Regular"/>
              </a:rPr>
              <a:t>Si la organización no tiene OKR corporativos, los equipos podrían crear sus propios OKR y compartirlos con el resto.</a:t>
            </a:r>
          </a:p>
          <a:p>
            <a:pPr algn="l"/>
            <a:endParaRPr lang="es-ES" sz="2800" dirty="0">
              <a:solidFill>
                <a:srgbClr val="000000"/>
              </a:solidFill>
              <a:latin typeface="SourceSansPro-Regular"/>
            </a:endParaRPr>
          </a:p>
          <a:p>
            <a:pPr algn="l"/>
            <a:r>
              <a:rPr lang="es-ES" sz="2800" b="1" i="0" u="none" strike="noStrike" baseline="0" dirty="0">
                <a:solidFill>
                  <a:srgbClr val="B4CE39"/>
                </a:solidFill>
                <a:latin typeface="SourceSansPro-Bold"/>
              </a:rPr>
              <a:t>c. </a:t>
            </a:r>
            <a:r>
              <a:rPr lang="es-ES" sz="2800" b="0" i="0" u="none" strike="noStrike" baseline="0" dirty="0">
                <a:solidFill>
                  <a:srgbClr val="000000"/>
                </a:solidFill>
                <a:latin typeface="SourceSansPro-Regular"/>
              </a:rPr>
              <a:t>Otra forma de plantearlo puede ser trabajar con el modelo de Objetivos Asignados y Objetivos Aspiracionales. </a:t>
            </a:r>
            <a:endParaRPr lang="es-ES" sz="2800" dirty="0">
              <a:latin typeface="Source Sans Pro Light" panose="020B0403030403020204" pitchFamily="34" charset="0"/>
              <a:ea typeface="Source Sans Pro Light" panose="020B0403030403020204" pitchFamily="34" charset="0"/>
            </a:endParaRPr>
          </a:p>
        </p:txBody>
      </p:sp>
    </p:spTree>
    <p:extLst>
      <p:ext uri="{BB962C8B-B14F-4D97-AF65-F5344CB8AC3E}">
        <p14:creationId xmlns:p14="http://schemas.microsoft.com/office/powerpoint/2010/main" val="3467336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E5A4ABA-BEE7-403E-AE3D-59CDE4F10454}"/>
              </a:ext>
            </a:extLst>
          </p:cNvPr>
          <p:cNvSpPr txBox="1"/>
          <p:nvPr/>
        </p:nvSpPr>
        <p:spPr>
          <a:xfrm>
            <a:off x="1454046" y="4378"/>
            <a:ext cx="10568066" cy="6432530"/>
          </a:xfrm>
          <a:prstGeom prst="rect">
            <a:avLst/>
          </a:prstGeom>
          <a:noFill/>
        </p:spPr>
        <p:txBody>
          <a:bodyPr wrap="square">
            <a:spAutoFit/>
          </a:bodyPr>
          <a:lstStyle/>
          <a:p>
            <a:pPr algn="l"/>
            <a:r>
              <a:rPr lang="es-ES" sz="2800" b="1" i="0" u="none" strike="noStrike" baseline="0" dirty="0">
                <a:solidFill>
                  <a:srgbClr val="B4CE39"/>
                </a:solidFill>
                <a:latin typeface="SourceSansPro-Bold"/>
              </a:rPr>
              <a:t>7 - </a:t>
            </a:r>
            <a:r>
              <a:rPr lang="es-ES" sz="2800" b="1" i="0" u="none" strike="noStrike" baseline="0" dirty="0">
                <a:solidFill>
                  <a:srgbClr val="0D1D2C"/>
                </a:solidFill>
                <a:latin typeface="SourceSansPro-Bold"/>
              </a:rPr>
              <a:t>Decidir cómo vamos a trabajar con los OKR Personales</a:t>
            </a:r>
          </a:p>
          <a:p>
            <a:pPr algn="l"/>
            <a:endParaRPr lang="es-ES" sz="2400" b="0" i="0" u="none" strike="noStrike" baseline="0" dirty="0">
              <a:solidFill>
                <a:srgbClr val="000000"/>
              </a:solidFill>
              <a:latin typeface="SourceSansPro-Regular"/>
            </a:endParaRPr>
          </a:p>
          <a:p>
            <a:pPr algn="l"/>
            <a:r>
              <a:rPr lang="es-ES" sz="2400" b="0" i="0" u="none" strike="noStrike" baseline="0" dirty="0">
                <a:solidFill>
                  <a:srgbClr val="000000"/>
                </a:solidFill>
                <a:latin typeface="SourceSansPro-Regular"/>
              </a:rPr>
              <a:t>Muchas organizaciones deciden no trabajar con OKR Personales para simplificar el modelo</a:t>
            </a:r>
          </a:p>
          <a:p>
            <a:pPr algn="l"/>
            <a:endParaRPr lang="es-ES" sz="2400" dirty="0">
              <a:solidFill>
                <a:srgbClr val="000000"/>
              </a:solidFill>
              <a:latin typeface="SourceSansPro-Regular"/>
            </a:endParaRPr>
          </a:p>
          <a:p>
            <a:pPr algn="l"/>
            <a:r>
              <a:rPr lang="es-ES" sz="2400" b="0" i="0" u="none" strike="noStrike" baseline="0" dirty="0">
                <a:solidFill>
                  <a:srgbClr val="000000"/>
                </a:solidFill>
                <a:latin typeface="SourceSansPro-Regular"/>
              </a:rPr>
              <a:t>Al definir OKR personales estamos involucrando mas a las personas en la estrategia</a:t>
            </a:r>
            <a:r>
              <a:rPr lang="es-ES" sz="2400" dirty="0">
                <a:solidFill>
                  <a:srgbClr val="000000"/>
                </a:solidFill>
                <a:latin typeface="SourceSansPro-Regular"/>
              </a:rPr>
              <a:t>.</a:t>
            </a:r>
          </a:p>
          <a:p>
            <a:pPr algn="l"/>
            <a:endParaRPr lang="es-ES" sz="2400" b="1" dirty="0">
              <a:solidFill>
                <a:srgbClr val="B4CE39"/>
              </a:solidFill>
              <a:latin typeface="SourceSansPro-Bold"/>
            </a:endParaRPr>
          </a:p>
          <a:p>
            <a:pPr algn="l"/>
            <a:r>
              <a:rPr lang="es-ES" sz="2400" b="0" i="0" u="none" strike="noStrike" baseline="0" dirty="0">
                <a:solidFill>
                  <a:srgbClr val="000000"/>
                </a:solidFill>
                <a:latin typeface="SourceSansPro-Regular"/>
              </a:rPr>
              <a:t>Trabajar con OKR personales puede ayudar a la gestión continuada del rendimiento de los trabajadores, como alternativa a la tradicional evaluación del desempeño.</a:t>
            </a:r>
          </a:p>
          <a:p>
            <a:pPr algn="l"/>
            <a:endParaRPr lang="es-ES" sz="2400" b="1" dirty="0">
              <a:solidFill>
                <a:srgbClr val="B4CE39"/>
              </a:solidFill>
              <a:latin typeface="SourceSansPro-Bold"/>
            </a:endParaRPr>
          </a:p>
          <a:p>
            <a:pPr algn="l"/>
            <a:r>
              <a:rPr lang="es-ES" sz="2400" b="0" i="0" u="none" strike="noStrike" baseline="0" dirty="0">
                <a:solidFill>
                  <a:srgbClr val="000000"/>
                </a:solidFill>
                <a:latin typeface="SourceSansPro-Regular"/>
              </a:rPr>
              <a:t>Los trabajadores, además de unos OKR que contribuyan a los objetivos del equipo, pueden ponerse objetivos relacionados con proyectos personales de </a:t>
            </a:r>
            <a:r>
              <a:rPr lang="es-ES" sz="2400" b="0" i="0" u="none" strike="noStrike" baseline="0" dirty="0" err="1">
                <a:solidFill>
                  <a:srgbClr val="000000"/>
                </a:solidFill>
                <a:latin typeface="SourceSansPro-Regular"/>
              </a:rPr>
              <a:t>intraemprendimiento</a:t>
            </a:r>
            <a:r>
              <a:rPr lang="es-ES" sz="2400" b="0" i="0" u="none" strike="noStrike" baseline="0" dirty="0">
                <a:solidFill>
                  <a:srgbClr val="000000"/>
                </a:solidFill>
                <a:latin typeface="SourceSansPro-Regular"/>
              </a:rPr>
              <a:t>, con temas de formacion o formas de mejorar a nivel de productividad.</a:t>
            </a:r>
          </a:p>
          <a:p>
            <a:pPr algn="l"/>
            <a:endParaRPr lang="es-ES" sz="2400" b="1" dirty="0">
              <a:solidFill>
                <a:srgbClr val="B4CE39"/>
              </a:solidFill>
              <a:latin typeface="SourceSansPro-Bold"/>
            </a:endParaRPr>
          </a:p>
          <a:p>
            <a:pPr algn="l"/>
            <a:r>
              <a:rPr lang="es-ES" sz="2400" b="0" i="0" u="none" strike="noStrike" baseline="0" dirty="0">
                <a:solidFill>
                  <a:srgbClr val="000000"/>
                </a:solidFill>
                <a:latin typeface="SourceSansPro-Regular"/>
              </a:rPr>
              <a:t>También podemos aprovechar los OKR Personales para vincularlos con el Plan de Desarrollo Profesional de los trabajadores.</a:t>
            </a:r>
            <a:endParaRPr lang="es-ES" sz="2400" dirty="0"/>
          </a:p>
        </p:txBody>
      </p:sp>
    </p:spTree>
    <p:extLst>
      <p:ext uri="{BB962C8B-B14F-4D97-AF65-F5344CB8AC3E}">
        <p14:creationId xmlns:p14="http://schemas.microsoft.com/office/powerpoint/2010/main" val="3986254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 name="Google Shape;499;p84">
            <a:extLst>
              <a:ext uri="{FF2B5EF4-FFF2-40B4-BE49-F238E27FC236}">
                <a16:creationId xmlns:a16="http://schemas.microsoft.com/office/drawing/2014/main" id="{608491AF-51C2-44BB-A120-444277466E76}"/>
              </a:ext>
            </a:extLst>
          </p:cNvPr>
          <p:cNvSpPr txBox="1"/>
          <p:nvPr/>
        </p:nvSpPr>
        <p:spPr>
          <a:xfrm>
            <a:off x="3238500" y="-345828"/>
            <a:ext cx="6623154" cy="1600148"/>
          </a:xfrm>
          <a:prstGeom prst="rect">
            <a:avLst/>
          </a:prstGeom>
          <a:noFill/>
          <a:ln>
            <a:noFill/>
          </a:ln>
        </p:spPr>
        <p:txBody>
          <a:bodyPr spcFirstLastPara="1" lIns="121900" tIns="121900" rIns="121900" bIns="121900"/>
          <a:lstStyle/>
          <a:p>
            <a:pPr algn="ctr">
              <a:lnSpc>
                <a:spcPct val="115000"/>
              </a:lnSpc>
              <a:spcBef>
                <a:spcPts val="0"/>
              </a:spcBef>
              <a:spcAft>
                <a:spcPts val="0"/>
              </a:spcAft>
              <a:defRPr/>
            </a:pPr>
            <a:endParaRPr sz="4000" dirty="0">
              <a:latin typeface="Lato Black" panose="020F0A02020204030203" pitchFamily="34" charset="0"/>
              <a:ea typeface="Source Sans Pro"/>
              <a:cs typeface="Source Sans Pro"/>
              <a:sym typeface="Source Sans Pro"/>
            </a:endParaRPr>
          </a:p>
          <a:p>
            <a:pPr>
              <a:lnSpc>
                <a:spcPct val="115000"/>
              </a:lnSpc>
              <a:spcBef>
                <a:spcPts val="0"/>
              </a:spcBef>
              <a:spcAft>
                <a:spcPts val="0"/>
              </a:spcAft>
              <a:defRPr/>
            </a:pPr>
            <a:r>
              <a:rPr lang="es-ES_tradnl" sz="4000" b="1" dirty="0">
                <a:latin typeface="Lato Black" panose="020F0A02020204030203" pitchFamily="34" charset="0"/>
              </a:rPr>
              <a:t>IMPLANTACIÓN OKR  </a:t>
            </a:r>
          </a:p>
          <a:p>
            <a:pPr>
              <a:lnSpc>
                <a:spcPct val="115000"/>
              </a:lnSpc>
              <a:spcBef>
                <a:spcPts val="0"/>
              </a:spcBef>
              <a:spcAft>
                <a:spcPts val="0"/>
              </a:spcAft>
              <a:defRPr/>
            </a:pPr>
            <a:endParaRPr lang="es-ES_tradnl" sz="4000" b="1" dirty="0">
              <a:latin typeface="Lato Black" panose="020F0A02020204030203" pitchFamily="34" charset="0"/>
              <a:ea typeface="Source Sans Pro" panose="020B0503030403020204" pitchFamily="34" charset="0"/>
            </a:endParaRPr>
          </a:p>
          <a:p>
            <a:pPr>
              <a:lnSpc>
                <a:spcPct val="115000"/>
              </a:lnSpc>
              <a:spcBef>
                <a:spcPts val="0"/>
              </a:spcBef>
              <a:spcAft>
                <a:spcPts val="0"/>
              </a:spcAft>
              <a:defRPr/>
            </a:pPr>
            <a:endParaRPr lang="es-ES_tradnl" sz="4000" b="1" dirty="0">
              <a:latin typeface="Lato Black" panose="020F0A02020204030203" pitchFamily="34" charset="0"/>
              <a:ea typeface="Source Sans Pro" panose="020B0503030403020204" pitchFamily="34" charset="0"/>
            </a:endParaRPr>
          </a:p>
          <a:p>
            <a:pPr>
              <a:lnSpc>
                <a:spcPct val="115000"/>
              </a:lnSpc>
              <a:spcBef>
                <a:spcPts val="0"/>
              </a:spcBef>
              <a:spcAft>
                <a:spcPts val="0"/>
              </a:spcAft>
              <a:defRPr/>
            </a:pPr>
            <a:endParaRPr lang="es-ES_tradnl" sz="4000" b="1" dirty="0">
              <a:latin typeface="Lato Black" panose="020F0A02020204030203" pitchFamily="34" charset="0"/>
              <a:ea typeface="Source Sans Pro" panose="020B0503030403020204" pitchFamily="34" charset="0"/>
            </a:endParaRPr>
          </a:p>
          <a:p>
            <a:pPr>
              <a:lnSpc>
                <a:spcPct val="115000"/>
              </a:lnSpc>
              <a:spcBef>
                <a:spcPts val="0"/>
              </a:spcBef>
              <a:spcAft>
                <a:spcPts val="0"/>
              </a:spcAft>
              <a:defRPr/>
            </a:pPr>
            <a:endParaRPr lang="es-ES" sz="2400" b="1" dirty="0">
              <a:latin typeface="Source Sans Pro" panose="020B0503030403020204" pitchFamily="34" charset="0"/>
              <a:ea typeface="Source Sans Pro" panose="020B0503030403020204" pitchFamily="34" charset="0"/>
            </a:endParaRPr>
          </a:p>
          <a:p>
            <a:pPr>
              <a:lnSpc>
                <a:spcPct val="115000"/>
              </a:lnSpc>
              <a:spcBef>
                <a:spcPts val="0"/>
              </a:spcBef>
              <a:spcAft>
                <a:spcPts val="0"/>
              </a:spcAft>
              <a:defRPr/>
            </a:pPr>
            <a:endParaRPr lang="es-ES" sz="2400" dirty="0">
              <a:latin typeface="Source Sans Pro" panose="020B0503030403020204" pitchFamily="34" charset="0"/>
              <a:ea typeface="Source Sans Pro" panose="020B0503030403020204" pitchFamily="34" charset="0"/>
            </a:endParaRPr>
          </a:p>
          <a:p>
            <a:pPr>
              <a:lnSpc>
                <a:spcPct val="115000"/>
              </a:lnSpc>
              <a:spcBef>
                <a:spcPts val="0"/>
              </a:spcBef>
              <a:spcAft>
                <a:spcPts val="0"/>
              </a:spcAft>
              <a:defRPr/>
            </a:pPr>
            <a:endParaRPr lang="es-ES" sz="2400" dirty="0">
              <a:latin typeface="Source Sans Pro" panose="020B0503030403020204" pitchFamily="34" charset="0"/>
              <a:ea typeface="Source Sans Pro" panose="020B0503030403020204" pitchFamily="34" charset="0"/>
            </a:endParaRPr>
          </a:p>
          <a:p>
            <a:pPr>
              <a:lnSpc>
                <a:spcPct val="115000"/>
              </a:lnSpc>
              <a:spcBef>
                <a:spcPts val="0"/>
              </a:spcBef>
              <a:spcAft>
                <a:spcPts val="0"/>
              </a:spcAft>
              <a:defRPr/>
            </a:pPr>
            <a:endParaRPr sz="4000" dirty="0">
              <a:latin typeface="Source Sans Pro"/>
              <a:ea typeface="Source Sans Pro"/>
              <a:cs typeface="Source Sans Pro"/>
              <a:sym typeface="Source Sans Pro"/>
            </a:endParaRPr>
          </a:p>
        </p:txBody>
      </p:sp>
      <p:sp>
        <p:nvSpPr>
          <p:cNvPr id="4" name="Rectángulo 3">
            <a:extLst>
              <a:ext uri="{FF2B5EF4-FFF2-40B4-BE49-F238E27FC236}">
                <a16:creationId xmlns:a16="http://schemas.microsoft.com/office/drawing/2014/main" id="{E79B9D25-AF40-4AE7-B8D5-583CBA591311}"/>
              </a:ext>
            </a:extLst>
          </p:cNvPr>
          <p:cNvSpPr/>
          <p:nvPr/>
        </p:nvSpPr>
        <p:spPr>
          <a:xfrm>
            <a:off x="344488" y="6500813"/>
            <a:ext cx="2036762" cy="2555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pic>
        <p:nvPicPr>
          <p:cNvPr id="4100" name="Picture 4" descr="Plantando brotes de ensalada verde en el suelo. foto de estudio. | CanStock">
            <a:extLst>
              <a:ext uri="{FF2B5EF4-FFF2-40B4-BE49-F238E27FC236}">
                <a16:creationId xmlns:a16="http://schemas.microsoft.com/office/drawing/2014/main" id="{2E61F7ED-0358-4442-9F2E-CF568845455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5210"/>
          <a:stretch/>
        </p:blipFill>
        <p:spPr bwMode="auto">
          <a:xfrm>
            <a:off x="2573936" y="1496813"/>
            <a:ext cx="7559428" cy="50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8861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B923DAA-7E14-4DFE-9087-D97D797DF45A}"/>
              </a:ext>
            </a:extLst>
          </p:cNvPr>
          <p:cNvSpPr txBox="1"/>
          <p:nvPr/>
        </p:nvSpPr>
        <p:spPr>
          <a:xfrm>
            <a:off x="110357" y="310799"/>
            <a:ext cx="11971285" cy="5765296"/>
          </a:xfrm>
          <a:prstGeom prst="rect">
            <a:avLst/>
          </a:prstGeom>
          <a:noFill/>
        </p:spPr>
        <p:txBody>
          <a:bodyPr wrap="square">
            <a:spAutoFit/>
          </a:bodyPr>
          <a:lstStyle/>
          <a:p>
            <a:pPr algn="ctr">
              <a:lnSpc>
                <a:spcPct val="115000"/>
              </a:lnSpc>
              <a:defRPr/>
            </a:pPr>
            <a:endParaRPr lang="es-ES" altLang="es-ES" sz="3600" b="1" dirty="0">
              <a:solidFill>
                <a:srgbClr val="FF0000"/>
              </a:solidFill>
              <a:latin typeface="Lato Black" panose="020F0A02020204030203" pitchFamily="34" charset="0"/>
              <a:sym typeface="Source Sans Pro" panose="020B0503030403020204" pitchFamily="34" charset="0"/>
            </a:endParaRPr>
          </a:p>
          <a:p>
            <a:pPr algn="ctr">
              <a:lnSpc>
                <a:spcPct val="115000"/>
              </a:lnSpc>
              <a:defRPr/>
            </a:pPr>
            <a:r>
              <a:rPr lang="es-ES" altLang="es-ES" sz="3600" b="1" dirty="0">
                <a:solidFill>
                  <a:srgbClr val="FF0000"/>
                </a:solidFill>
                <a:latin typeface="Lato Black" panose="020F0A02020204030203" pitchFamily="34" charset="0"/>
                <a:sym typeface="Source Sans Pro" panose="020B0503030403020204" pitchFamily="34" charset="0"/>
              </a:rPr>
              <a:t>1.- DISEÑANDO OKR</a:t>
            </a:r>
          </a:p>
          <a:p>
            <a:pPr algn="ctr">
              <a:lnSpc>
                <a:spcPct val="115000"/>
              </a:lnSpc>
              <a:defRPr/>
            </a:pPr>
            <a:endParaRPr lang="es-ES" altLang="es-ES" sz="3600" b="1" dirty="0">
              <a:solidFill>
                <a:srgbClr val="FF0000"/>
              </a:solidFill>
              <a:latin typeface="Lato Black" panose="020F0A02020204030203" pitchFamily="34" charset="0"/>
              <a:sym typeface="Source Sans Pro" panose="020B0503030403020204" pitchFamily="34" charset="0"/>
            </a:endParaRPr>
          </a:p>
          <a:p>
            <a:pPr algn="ctr">
              <a:lnSpc>
                <a:spcPct val="115000"/>
              </a:lnSpc>
              <a:defRPr/>
            </a:pPr>
            <a:r>
              <a:rPr lang="es-ES" altLang="es-ES" sz="3600" b="1" dirty="0">
                <a:solidFill>
                  <a:srgbClr val="FF0000"/>
                </a:solidFill>
                <a:latin typeface="Lato Black" panose="020F0A02020204030203" pitchFamily="34" charset="0"/>
                <a:sym typeface="Source Sans Pro" panose="020B0503030403020204" pitchFamily="34" charset="0"/>
              </a:rPr>
              <a:t>2.- LANZAMIENTO OKR</a:t>
            </a:r>
          </a:p>
          <a:p>
            <a:pPr algn="ctr">
              <a:lnSpc>
                <a:spcPct val="115000"/>
              </a:lnSpc>
              <a:defRPr/>
            </a:pPr>
            <a:endParaRPr lang="es-ES" altLang="es-ES" sz="3600" b="1" dirty="0">
              <a:solidFill>
                <a:srgbClr val="FF0000"/>
              </a:solidFill>
              <a:latin typeface="Lato Black" panose="020F0A02020204030203" pitchFamily="34" charset="0"/>
              <a:sym typeface="Source Sans Pro" panose="020B0503030403020204" pitchFamily="34" charset="0"/>
            </a:endParaRPr>
          </a:p>
          <a:p>
            <a:pPr algn="ctr">
              <a:lnSpc>
                <a:spcPct val="115000"/>
              </a:lnSpc>
              <a:defRPr/>
            </a:pPr>
            <a:r>
              <a:rPr lang="es-ES" altLang="es-ES" sz="3600" b="1" dirty="0">
                <a:solidFill>
                  <a:srgbClr val="FF0000"/>
                </a:solidFill>
                <a:latin typeface="Lato Black" panose="020F0A02020204030203" pitchFamily="34" charset="0"/>
                <a:sym typeface="Source Sans Pro" panose="020B0503030403020204" pitchFamily="34" charset="0"/>
              </a:rPr>
              <a:t>3.- SEGUIMIENTO OKR</a:t>
            </a:r>
          </a:p>
          <a:p>
            <a:pPr algn="ctr">
              <a:lnSpc>
                <a:spcPct val="115000"/>
              </a:lnSpc>
              <a:defRPr/>
            </a:pPr>
            <a:endParaRPr lang="es-ES" altLang="es-ES" sz="3600" b="1" dirty="0">
              <a:solidFill>
                <a:srgbClr val="FF0000"/>
              </a:solidFill>
              <a:latin typeface="Lato Black" panose="020F0A02020204030203" pitchFamily="34" charset="0"/>
              <a:sym typeface="Source Sans Pro" panose="020B0503030403020204" pitchFamily="34" charset="0"/>
            </a:endParaRPr>
          </a:p>
          <a:p>
            <a:pPr algn="ctr">
              <a:lnSpc>
                <a:spcPct val="115000"/>
              </a:lnSpc>
              <a:defRPr/>
            </a:pPr>
            <a:endParaRPr lang="es-ES" altLang="es-ES" sz="3600" b="1" dirty="0">
              <a:solidFill>
                <a:srgbClr val="FF0000"/>
              </a:solidFill>
              <a:latin typeface="Lato Black" panose="020F0A02020204030203" pitchFamily="34" charset="0"/>
              <a:sym typeface="Source Sans Pro" panose="020B0503030403020204" pitchFamily="34" charset="0"/>
            </a:endParaRPr>
          </a:p>
          <a:p>
            <a:pPr algn="ctr">
              <a:lnSpc>
                <a:spcPct val="115000"/>
              </a:lnSpc>
              <a:defRPr/>
            </a:pPr>
            <a:r>
              <a:rPr lang="es-ES" altLang="es-ES" sz="3600" b="1" dirty="0">
                <a:solidFill>
                  <a:srgbClr val="FF0000"/>
                </a:solidFill>
                <a:latin typeface="Lato Black" panose="020F0A02020204030203" pitchFamily="34" charset="0"/>
                <a:sym typeface="Source Sans Pro" panose="020B0503030403020204" pitchFamily="34" charset="0"/>
              </a:rPr>
              <a:t> </a:t>
            </a:r>
          </a:p>
        </p:txBody>
      </p:sp>
    </p:spTree>
    <p:extLst>
      <p:ext uri="{BB962C8B-B14F-4D97-AF65-F5344CB8AC3E}">
        <p14:creationId xmlns:p14="http://schemas.microsoft.com/office/powerpoint/2010/main" val="3811805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930CA47-22B7-4D66-BA55-A2F9F053E848}"/>
              </a:ext>
            </a:extLst>
          </p:cNvPr>
          <p:cNvSpPr txBox="1"/>
          <p:nvPr/>
        </p:nvSpPr>
        <p:spPr>
          <a:xfrm>
            <a:off x="3732550" y="719528"/>
            <a:ext cx="4751883" cy="1477328"/>
          </a:xfrm>
          <a:prstGeom prst="rect">
            <a:avLst/>
          </a:prstGeom>
          <a:noFill/>
        </p:spPr>
        <p:txBody>
          <a:bodyPr wrap="square" rtlCol="0">
            <a:spAutoFit/>
          </a:bodyPr>
          <a:lstStyle/>
          <a:p>
            <a:r>
              <a:rPr lang="es-ES" altLang="es-ES" sz="3600" b="1" dirty="0">
                <a:solidFill>
                  <a:srgbClr val="FF0000"/>
                </a:solidFill>
                <a:latin typeface="Lato Black" panose="020F0A02020204030203" pitchFamily="34" charset="0"/>
                <a:sym typeface="Source Sans Pro" panose="020B0503030403020204" pitchFamily="34" charset="0"/>
              </a:rPr>
              <a:t>1.- DISEÑANDO OKR</a:t>
            </a:r>
          </a:p>
          <a:p>
            <a:endParaRPr lang="es-ES" altLang="es-ES" sz="3600" b="1" dirty="0">
              <a:solidFill>
                <a:srgbClr val="FF0000"/>
              </a:solidFill>
              <a:latin typeface="Lato Black" panose="020F0A02020204030203" pitchFamily="34" charset="0"/>
              <a:sym typeface="Source Sans Pro" panose="020B0503030403020204" pitchFamily="34" charset="0"/>
            </a:endParaRPr>
          </a:p>
          <a:p>
            <a:endParaRPr lang="es-ES" dirty="0"/>
          </a:p>
        </p:txBody>
      </p:sp>
      <p:sp>
        <p:nvSpPr>
          <p:cNvPr id="6" name="CuadroTexto 5">
            <a:extLst>
              <a:ext uri="{FF2B5EF4-FFF2-40B4-BE49-F238E27FC236}">
                <a16:creationId xmlns:a16="http://schemas.microsoft.com/office/drawing/2014/main" id="{7C2B5BCA-E432-4A38-95A2-F14CEB92FA48}"/>
              </a:ext>
            </a:extLst>
          </p:cNvPr>
          <p:cNvSpPr txBox="1"/>
          <p:nvPr/>
        </p:nvSpPr>
        <p:spPr>
          <a:xfrm>
            <a:off x="513803" y="2053652"/>
            <a:ext cx="11457482" cy="3539430"/>
          </a:xfrm>
          <a:prstGeom prst="rect">
            <a:avLst/>
          </a:prstGeom>
          <a:noFill/>
        </p:spPr>
        <p:txBody>
          <a:bodyPr wrap="square" rtlCol="0">
            <a:spAutoFit/>
          </a:bodyPr>
          <a:lstStyle/>
          <a:p>
            <a:r>
              <a:rPr lang="es-ES" sz="2800" b="1" i="0" u="none" strike="noStrike" baseline="0" dirty="0">
                <a:solidFill>
                  <a:srgbClr val="0D1D2C"/>
                </a:solidFill>
                <a:latin typeface="SourceSansPro-Bold"/>
              </a:rPr>
              <a:t>1.- Comenzar por definir un Propósito de organización o de equipo</a:t>
            </a:r>
          </a:p>
          <a:p>
            <a:endParaRPr lang="es-ES" sz="2800" b="1" i="0" u="none" strike="noStrike" baseline="0" dirty="0">
              <a:solidFill>
                <a:srgbClr val="0D1D2C"/>
              </a:solidFill>
              <a:latin typeface="SourceSansPro-Bold"/>
            </a:endParaRPr>
          </a:p>
          <a:p>
            <a:r>
              <a:rPr lang="es-ES" sz="2800" b="1" i="0" u="none" strike="noStrike" baseline="0" dirty="0">
                <a:solidFill>
                  <a:srgbClr val="0D1D2C"/>
                </a:solidFill>
                <a:latin typeface="SourceSansPro-Bold"/>
              </a:rPr>
              <a:t>2.- Organizar las sesiones de trabajo para la definición de los primeros OKR</a:t>
            </a:r>
            <a:endParaRPr lang="es-ES" sz="2800" b="1" dirty="0">
              <a:solidFill>
                <a:srgbClr val="0D1D2C"/>
              </a:solidFill>
              <a:latin typeface="SourceSansPro-Bold"/>
            </a:endParaRPr>
          </a:p>
          <a:p>
            <a:endParaRPr lang="es-ES" sz="2800" b="1" dirty="0">
              <a:solidFill>
                <a:srgbClr val="0D1D2C"/>
              </a:solidFill>
              <a:latin typeface="SourceSansPro-Bold"/>
            </a:endParaRPr>
          </a:p>
          <a:p>
            <a:pPr algn="l"/>
            <a:r>
              <a:rPr lang="es-ES" sz="2800" b="1" i="0" u="none" strike="noStrike" baseline="0" dirty="0">
                <a:solidFill>
                  <a:srgbClr val="B4CE39"/>
                </a:solidFill>
                <a:latin typeface="SourceSansPro-Bold"/>
              </a:rPr>
              <a:t>a. </a:t>
            </a:r>
            <a:r>
              <a:rPr lang="es-ES" sz="2800" b="0" i="0" u="none" strike="noStrike" baseline="0" dirty="0">
                <a:solidFill>
                  <a:srgbClr val="000000"/>
                </a:solidFill>
                <a:latin typeface="SourceSansPro-Regular"/>
              </a:rPr>
              <a:t>Crear las circunstancias adecuadas para que el proceso no genere tensión.</a:t>
            </a:r>
          </a:p>
          <a:p>
            <a:pPr algn="l"/>
            <a:r>
              <a:rPr lang="es-ES" sz="2800" b="1" i="0" u="none" strike="noStrike" baseline="0" dirty="0">
                <a:solidFill>
                  <a:srgbClr val="B4CE39"/>
                </a:solidFill>
                <a:latin typeface="SourceSansPro-Bold"/>
              </a:rPr>
              <a:t>b. </a:t>
            </a:r>
            <a:r>
              <a:rPr lang="es-ES" sz="2800" b="0" i="0" u="none" strike="noStrike" baseline="0" dirty="0">
                <a:solidFill>
                  <a:srgbClr val="000000"/>
                </a:solidFill>
                <a:latin typeface="SourceSansPro-Regular"/>
              </a:rPr>
              <a:t>Involucrar al máximo numero de personas en el proceso. </a:t>
            </a:r>
          </a:p>
          <a:p>
            <a:pPr algn="l"/>
            <a:r>
              <a:rPr lang="es-ES" sz="2800" b="1" i="0" u="none" strike="noStrike" baseline="0" dirty="0">
                <a:solidFill>
                  <a:srgbClr val="B4CE39"/>
                </a:solidFill>
                <a:latin typeface="SourceSansPro-Bold"/>
              </a:rPr>
              <a:t>c. </a:t>
            </a:r>
            <a:r>
              <a:rPr lang="es-ES" sz="2800" dirty="0">
                <a:solidFill>
                  <a:srgbClr val="000000"/>
                </a:solidFill>
                <a:latin typeface="SourceSansPro-Regular"/>
              </a:rPr>
              <a:t>S</a:t>
            </a:r>
            <a:r>
              <a:rPr lang="es-ES" sz="2800" b="0" i="0" u="none" strike="noStrike" baseline="0" dirty="0">
                <a:solidFill>
                  <a:srgbClr val="000000"/>
                </a:solidFill>
                <a:latin typeface="SourceSansPro-Regular"/>
              </a:rPr>
              <a:t>esiones de trabajo como un proceso iterativo</a:t>
            </a:r>
          </a:p>
          <a:p>
            <a:pPr algn="l"/>
            <a:r>
              <a:rPr lang="es-ES" sz="2800" b="1" i="0" u="none" strike="noStrike" baseline="0" dirty="0">
                <a:solidFill>
                  <a:srgbClr val="B4CE39"/>
                </a:solidFill>
                <a:latin typeface="SourceSansPro-Bold"/>
              </a:rPr>
              <a:t>d. </a:t>
            </a:r>
            <a:r>
              <a:rPr lang="es-ES" sz="2800" dirty="0">
                <a:solidFill>
                  <a:srgbClr val="000000"/>
                </a:solidFill>
                <a:latin typeface="SourceSansPro-Regular"/>
              </a:rPr>
              <a:t>Incorporar herramientas ágiles colaborativas como </a:t>
            </a:r>
            <a:r>
              <a:rPr lang="es-ES" sz="2800" dirty="0" err="1">
                <a:solidFill>
                  <a:srgbClr val="000000"/>
                </a:solidFill>
                <a:latin typeface="SourceSansPro-Regular"/>
              </a:rPr>
              <a:t>Design</a:t>
            </a:r>
            <a:r>
              <a:rPr lang="es-ES" sz="2800" dirty="0">
                <a:solidFill>
                  <a:srgbClr val="000000"/>
                </a:solidFill>
                <a:latin typeface="SourceSansPro-Regular"/>
              </a:rPr>
              <a:t> </a:t>
            </a:r>
            <a:r>
              <a:rPr lang="es-ES" sz="2800" dirty="0" err="1">
                <a:solidFill>
                  <a:srgbClr val="000000"/>
                </a:solidFill>
                <a:latin typeface="SourceSansPro-Regular"/>
              </a:rPr>
              <a:t>Thinking</a:t>
            </a:r>
            <a:r>
              <a:rPr lang="es-ES" sz="2800" dirty="0">
                <a:solidFill>
                  <a:srgbClr val="000000"/>
                </a:solidFill>
                <a:latin typeface="SourceSansPro-Regular"/>
              </a:rPr>
              <a:t> </a:t>
            </a:r>
            <a:endParaRPr lang="es-ES" sz="2800" dirty="0"/>
          </a:p>
        </p:txBody>
      </p:sp>
    </p:spTree>
    <p:extLst>
      <p:ext uri="{BB962C8B-B14F-4D97-AF65-F5344CB8AC3E}">
        <p14:creationId xmlns:p14="http://schemas.microsoft.com/office/powerpoint/2010/main" val="992569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6C28E0D-7052-467A-BED2-199048EA35B6}"/>
              </a:ext>
            </a:extLst>
          </p:cNvPr>
          <p:cNvSpPr txBox="1"/>
          <p:nvPr/>
        </p:nvSpPr>
        <p:spPr>
          <a:xfrm>
            <a:off x="232270" y="483667"/>
            <a:ext cx="12131180" cy="5324535"/>
          </a:xfrm>
          <a:prstGeom prst="rect">
            <a:avLst/>
          </a:prstGeom>
          <a:noFill/>
        </p:spPr>
        <p:txBody>
          <a:bodyPr wrap="square">
            <a:spAutoFit/>
          </a:bodyPr>
          <a:lstStyle/>
          <a:p>
            <a:pPr algn="l"/>
            <a:r>
              <a:rPr lang="es-ES" sz="2800" b="1" i="0" u="none" strike="noStrike" baseline="0" dirty="0">
                <a:solidFill>
                  <a:srgbClr val="0D1D2C"/>
                </a:solidFill>
                <a:latin typeface="SourceSansPro-Bold"/>
              </a:rPr>
              <a:t>3.- Diseñar los primeros OKR </a:t>
            </a:r>
          </a:p>
          <a:p>
            <a:pPr marL="457200" indent="-457200" algn="l">
              <a:buAutoNum type="alphaLcPeriod"/>
            </a:pPr>
            <a:r>
              <a:rPr lang="es-ES" sz="2400" b="0" i="0" u="none" strike="noStrike" baseline="0" dirty="0">
                <a:solidFill>
                  <a:srgbClr val="000000"/>
                </a:solidFill>
                <a:latin typeface="SourceSansPro-Regular"/>
              </a:rPr>
              <a:t>Objetivos: lo que queremos lograr. Debe tener un carácter cualitativo y estar alineado con el propósito. </a:t>
            </a:r>
          </a:p>
          <a:p>
            <a:pPr marL="457200" indent="-457200" algn="l">
              <a:buAutoNum type="alphaLcPeriod"/>
            </a:pPr>
            <a:r>
              <a:rPr lang="es-ES" sz="2400" b="1" i="0" u="none" strike="noStrike" baseline="0" dirty="0">
                <a:solidFill>
                  <a:srgbClr val="B4CE39"/>
                </a:solidFill>
                <a:latin typeface="SourceSansPro-Bold"/>
              </a:rPr>
              <a:t>b. </a:t>
            </a:r>
            <a:r>
              <a:rPr lang="es-ES" sz="2400" b="0" i="0" u="none" strike="noStrike" baseline="0" dirty="0">
                <a:solidFill>
                  <a:srgbClr val="000000"/>
                </a:solidFill>
                <a:latin typeface="SourceSansPro-Regular"/>
              </a:rPr>
              <a:t>Resultados Clave: es como sabemos que estamos logrando los objetivos. Tienen un carácter cuantitativo. Para cada Objetivo vamos a definir entre 3 y 5 Resultados Clave. Es importante que los resultados clave sean una medida del impacto que estamos logrando, no simplemente una medición</a:t>
            </a:r>
            <a:r>
              <a:rPr lang="es-ES" sz="2400" dirty="0">
                <a:solidFill>
                  <a:srgbClr val="000000"/>
                </a:solidFill>
                <a:latin typeface="SourceSansPro-Regular"/>
              </a:rPr>
              <a:t> </a:t>
            </a:r>
            <a:r>
              <a:rPr lang="es-ES" sz="2400" b="0" i="0" u="none" strike="noStrike" baseline="0" dirty="0">
                <a:solidFill>
                  <a:srgbClr val="000000"/>
                </a:solidFill>
                <a:latin typeface="SourceSansPro-Regular"/>
              </a:rPr>
              <a:t>de la cantidad de trabajo realizada.</a:t>
            </a:r>
          </a:p>
          <a:p>
            <a:pPr algn="l"/>
            <a:r>
              <a:rPr lang="es-ES" sz="2400" b="1" i="0" u="none" strike="noStrike" baseline="0" dirty="0">
                <a:solidFill>
                  <a:srgbClr val="B4CE39"/>
                </a:solidFill>
                <a:latin typeface="SourceSansPro-Bold"/>
              </a:rPr>
              <a:t>c. </a:t>
            </a:r>
            <a:r>
              <a:rPr lang="es-ES" sz="2400" b="0" i="0" u="none" strike="noStrike" baseline="0" dirty="0">
                <a:solidFill>
                  <a:srgbClr val="000000"/>
                </a:solidFill>
                <a:latin typeface="SourceSansPro-Regular"/>
              </a:rPr>
              <a:t>Podemos comenzar por diseñar 1 OKR, </a:t>
            </a:r>
            <a:r>
              <a:rPr lang="es-ES" sz="2400" b="0" i="0" u="none" strike="noStrike" baseline="0" dirty="0" err="1">
                <a:solidFill>
                  <a:srgbClr val="000000"/>
                </a:solidFill>
                <a:latin typeface="SourceSansPro-Regular"/>
              </a:rPr>
              <a:t>asi</a:t>
            </a:r>
            <a:r>
              <a:rPr lang="es-ES" sz="2400" b="0" i="0" u="none" strike="noStrike" baseline="0" dirty="0">
                <a:solidFill>
                  <a:srgbClr val="000000"/>
                </a:solidFill>
                <a:latin typeface="SourceSansPro-Regular"/>
              </a:rPr>
              <a:t> vamos entendiendo bien el proceso; además, debemos tener siempre en mente que no debemos definir mas de 3 a 5 OKR por ciclo, para evitar colapso.</a:t>
            </a:r>
          </a:p>
          <a:p>
            <a:pPr algn="l"/>
            <a:r>
              <a:rPr lang="es-ES" sz="2400" b="1" i="0" u="none" strike="noStrike" baseline="0" dirty="0">
                <a:solidFill>
                  <a:srgbClr val="B4CE39"/>
                </a:solidFill>
                <a:latin typeface="SourceSansPro-Bold"/>
              </a:rPr>
              <a:t>d. </a:t>
            </a:r>
            <a:r>
              <a:rPr lang="es-ES" sz="2400" b="0" i="0" u="none" strike="noStrike" baseline="0" dirty="0">
                <a:solidFill>
                  <a:srgbClr val="000000"/>
                </a:solidFill>
                <a:latin typeface="SourceSansPro-Regular"/>
              </a:rPr>
              <a:t>Tenemos que decidir si vamos a trabajar con OKR anuales y trimestrales, o solo con los trimestrales. </a:t>
            </a:r>
          </a:p>
          <a:p>
            <a:pPr algn="l"/>
            <a:r>
              <a:rPr lang="es-ES" sz="2400" b="1" i="0" u="none" strike="noStrike" baseline="0" dirty="0">
                <a:solidFill>
                  <a:srgbClr val="B4CE39"/>
                </a:solidFill>
                <a:latin typeface="SourceSansPro-Bold"/>
              </a:rPr>
              <a:t>e. </a:t>
            </a:r>
            <a:r>
              <a:rPr lang="es-ES" sz="2400" dirty="0">
                <a:solidFill>
                  <a:srgbClr val="000000"/>
                </a:solidFill>
                <a:latin typeface="SourceSansPro-Regular"/>
              </a:rPr>
              <a:t>Definir la</a:t>
            </a:r>
            <a:r>
              <a:rPr lang="es-ES" sz="2400" b="0" i="0" u="none" strike="noStrike" baseline="0" dirty="0">
                <a:solidFill>
                  <a:srgbClr val="000000"/>
                </a:solidFill>
                <a:latin typeface="SourceSansPro-Regular"/>
              </a:rPr>
              <a:t>s iniciativas, actividades o tareas que nos permitirán</a:t>
            </a:r>
            <a:r>
              <a:rPr lang="es-ES" sz="2400" dirty="0">
                <a:solidFill>
                  <a:srgbClr val="000000"/>
                </a:solidFill>
                <a:latin typeface="SourceSansPro-Regular"/>
              </a:rPr>
              <a:t> </a:t>
            </a:r>
            <a:r>
              <a:rPr lang="es-ES" sz="2400" b="0" i="0" u="none" strike="noStrike" baseline="0" dirty="0">
                <a:solidFill>
                  <a:srgbClr val="000000"/>
                </a:solidFill>
                <a:latin typeface="SourceSansPro-Regular"/>
              </a:rPr>
              <a:t>lograr los Objetivos que nos hemos propuesto. </a:t>
            </a:r>
            <a:endParaRPr lang="es-ES" sz="2400" dirty="0"/>
          </a:p>
        </p:txBody>
      </p:sp>
    </p:spTree>
    <p:extLst>
      <p:ext uri="{BB962C8B-B14F-4D97-AF65-F5344CB8AC3E}">
        <p14:creationId xmlns:p14="http://schemas.microsoft.com/office/powerpoint/2010/main" val="3073074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F20CB42-3496-45AD-BBE8-EDC8BAFB8413}"/>
              </a:ext>
            </a:extLst>
          </p:cNvPr>
          <p:cNvSpPr txBox="1"/>
          <p:nvPr/>
        </p:nvSpPr>
        <p:spPr>
          <a:xfrm>
            <a:off x="478017" y="808494"/>
            <a:ext cx="11235965" cy="5324535"/>
          </a:xfrm>
          <a:prstGeom prst="rect">
            <a:avLst/>
          </a:prstGeom>
          <a:noFill/>
        </p:spPr>
        <p:txBody>
          <a:bodyPr wrap="square">
            <a:spAutoFit/>
          </a:bodyPr>
          <a:lstStyle/>
          <a:p>
            <a:pPr algn="l"/>
            <a:r>
              <a:rPr lang="es-ES" sz="2800" b="1" i="0" u="none" strike="noStrike" baseline="0" dirty="0">
                <a:solidFill>
                  <a:srgbClr val="0D1D2C"/>
                </a:solidFill>
                <a:latin typeface="SourceSansPro-Bold"/>
              </a:rPr>
              <a:t>1.- Trabajar para lograr el alineamiento de los Objetivos.</a:t>
            </a:r>
          </a:p>
          <a:p>
            <a:pPr algn="l"/>
            <a:endParaRPr lang="es-ES" sz="2400" b="1" i="0" u="none" strike="noStrike" baseline="0" dirty="0">
              <a:solidFill>
                <a:srgbClr val="B4CE39"/>
              </a:solidFill>
              <a:latin typeface="SourceSansPro-Bold"/>
            </a:endParaRPr>
          </a:p>
          <a:p>
            <a:pPr marL="457200" indent="-457200" algn="l">
              <a:buAutoNum type="alphaLcPeriod"/>
            </a:pPr>
            <a:r>
              <a:rPr lang="es-ES" sz="2400" b="0" i="0" u="none" strike="noStrike" baseline="0" dirty="0">
                <a:solidFill>
                  <a:srgbClr val="000000"/>
                </a:solidFill>
                <a:latin typeface="SourceSansPro-Regular"/>
              </a:rPr>
              <a:t>Si tenemos OKR corporativos, debemos asegurarnos de que los OKR de equipos están alineados con los corporativos y, a su vez, que los de los equipos están alineados entre si, para que no haya discrepancias entre ellos que genere ineficiencias o choques entre los diferentes equipos. Por poner un ejemplo, podemos fijarnos en cosas como que el objetivo de captación de clientes del equipo comercial este alineado con el objetivo de capacidad de producción del departamento de producto.</a:t>
            </a:r>
          </a:p>
          <a:p>
            <a:pPr algn="l"/>
            <a:endParaRPr lang="es-ES" sz="2400" b="0" i="0" u="none" strike="noStrike" baseline="0" dirty="0">
              <a:solidFill>
                <a:srgbClr val="000000"/>
              </a:solidFill>
              <a:latin typeface="SourceSansPro-Regular"/>
            </a:endParaRPr>
          </a:p>
          <a:p>
            <a:pPr algn="l"/>
            <a:r>
              <a:rPr lang="es-ES" sz="2400" b="1" i="0" u="none" strike="noStrike" baseline="0" dirty="0">
                <a:solidFill>
                  <a:srgbClr val="B4CE39"/>
                </a:solidFill>
                <a:latin typeface="SourceSansPro-Bold"/>
              </a:rPr>
              <a:t>b. </a:t>
            </a:r>
            <a:r>
              <a:rPr lang="es-ES" sz="2400" b="0" i="0" u="none" strike="noStrike" baseline="0" dirty="0">
                <a:solidFill>
                  <a:srgbClr val="000000"/>
                </a:solidFill>
                <a:latin typeface="SourceSansPro-Regular"/>
              </a:rPr>
              <a:t>Si no tenemos OKR corporativos pero algunos equipos y personas han comenzado a trabajar con OKR, podemos realizar sesiones de trabajo conjuntas para alinear los objetivos entre ellos o que una persona de la empresa, como puede ser un OKR </a:t>
            </a:r>
            <a:r>
              <a:rPr lang="es-ES" sz="2400" b="0" i="0" u="none" strike="noStrike" baseline="0" dirty="0" err="1">
                <a:solidFill>
                  <a:srgbClr val="000000"/>
                </a:solidFill>
                <a:latin typeface="SourceSansPro-Regular"/>
              </a:rPr>
              <a:t>Champión</a:t>
            </a:r>
            <a:r>
              <a:rPr lang="es-ES" sz="2400" b="0" i="0" u="none" strike="noStrike" baseline="0" dirty="0">
                <a:solidFill>
                  <a:srgbClr val="000000"/>
                </a:solidFill>
                <a:latin typeface="SourceSansPro-Regular"/>
              </a:rPr>
              <a:t>, haga una supervisión de los OKR planteados para ver si existen sinergias o contradicciones entre ellos de cara a facilitar el alineamiento buscado.</a:t>
            </a:r>
            <a:endParaRPr lang="es-ES" sz="2400" dirty="0"/>
          </a:p>
        </p:txBody>
      </p:sp>
      <p:sp>
        <p:nvSpPr>
          <p:cNvPr id="6" name="CuadroTexto 5">
            <a:extLst>
              <a:ext uri="{FF2B5EF4-FFF2-40B4-BE49-F238E27FC236}">
                <a16:creationId xmlns:a16="http://schemas.microsoft.com/office/drawing/2014/main" id="{675DF927-960E-4DE0-8128-3A0C8904B59E}"/>
              </a:ext>
            </a:extLst>
          </p:cNvPr>
          <p:cNvSpPr txBox="1"/>
          <p:nvPr/>
        </p:nvSpPr>
        <p:spPr>
          <a:xfrm>
            <a:off x="3297835" y="188416"/>
            <a:ext cx="6115988" cy="1477328"/>
          </a:xfrm>
          <a:prstGeom prst="rect">
            <a:avLst/>
          </a:prstGeom>
          <a:noFill/>
        </p:spPr>
        <p:txBody>
          <a:bodyPr wrap="square" rtlCol="0">
            <a:spAutoFit/>
          </a:bodyPr>
          <a:lstStyle/>
          <a:p>
            <a:r>
              <a:rPr lang="es-ES" altLang="es-ES" sz="3600" b="1" dirty="0">
                <a:solidFill>
                  <a:srgbClr val="FF0000"/>
                </a:solidFill>
                <a:latin typeface="Lato Black" panose="020F0A02020204030203" pitchFamily="34" charset="0"/>
                <a:sym typeface="Source Sans Pro" panose="020B0503030403020204" pitchFamily="34" charset="0"/>
              </a:rPr>
              <a:t>2.- LANZAMIENTO OKR</a:t>
            </a:r>
          </a:p>
          <a:p>
            <a:endParaRPr lang="es-ES" altLang="es-ES" sz="3600" b="1" dirty="0">
              <a:solidFill>
                <a:srgbClr val="FF0000"/>
              </a:solidFill>
              <a:latin typeface="Lato Black" panose="020F0A02020204030203" pitchFamily="34" charset="0"/>
              <a:sym typeface="Source Sans Pro" panose="020B0503030403020204" pitchFamily="34" charset="0"/>
            </a:endParaRPr>
          </a:p>
          <a:p>
            <a:endParaRPr lang="es-ES" dirty="0"/>
          </a:p>
        </p:txBody>
      </p:sp>
    </p:spTree>
    <p:extLst>
      <p:ext uri="{BB962C8B-B14F-4D97-AF65-F5344CB8AC3E}">
        <p14:creationId xmlns:p14="http://schemas.microsoft.com/office/powerpoint/2010/main" val="2966639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00877C-0FBD-46B1-B9E9-B829048754EB}"/>
              </a:ext>
            </a:extLst>
          </p:cNvPr>
          <p:cNvSpPr txBox="1"/>
          <p:nvPr/>
        </p:nvSpPr>
        <p:spPr>
          <a:xfrm>
            <a:off x="420818" y="819834"/>
            <a:ext cx="11771182" cy="5755422"/>
          </a:xfrm>
          <a:prstGeom prst="rect">
            <a:avLst/>
          </a:prstGeom>
          <a:noFill/>
        </p:spPr>
        <p:txBody>
          <a:bodyPr wrap="square">
            <a:spAutoFit/>
          </a:bodyPr>
          <a:lstStyle/>
          <a:p>
            <a:pPr algn="l"/>
            <a:r>
              <a:rPr lang="es-ES" sz="2800" b="1" i="0" u="none" strike="noStrike" baseline="0" dirty="0">
                <a:solidFill>
                  <a:srgbClr val="0D1D2C"/>
                </a:solidFill>
                <a:latin typeface="SourceSansPro-Bold"/>
              </a:rPr>
              <a:t>Realización de tres tipos de reuniones</a:t>
            </a:r>
            <a:endParaRPr lang="es-ES" sz="2800" dirty="0">
              <a:solidFill>
                <a:srgbClr val="000000"/>
              </a:solidFill>
              <a:latin typeface="SourceSansPro-Regular"/>
            </a:endParaRPr>
          </a:p>
          <a:p>
            <a:pPr algn="l"/>
            <a:endParaRPr lang="es-ES" sz="2000" b="0" i="0" u="none" strike="noStrike" baseline="0" dirty="0">
              <a:solidFill>
                <a:srgbClr val="000000"/>
              </a:solidFill>
              <a:latin typeface="SourceSansPro-Regular"/>
            </a:endParaRPr>
          </a:p>
          <a:p>
            <a:pPr algn="l"/>
            <a:endParaRPr lang="es-ES" sz="2000" dirty="0">
              <a:solidFill>
                <a:srgbClr val="000000"/>
              </a:solidFill>
              <a:latin typeface="SourceSansPro-Regular"/>
            </a:endParaRPr>
          </a:p>
          <a:p>
            <a:pPr algn="l"/>
            <a:r>
              <a:rPr lang="es-ES" sz="2000" b="0" i="0" u="none" strike="noStrike" baseline="0" dirty="0">
                <a:solidFill>
                  <a:srgbClr val="000000"/>
                </a:solidFill>
                <a:latin typeface="SourceSansPro-Regular"/>
              </a:rPr>
              <a:t> </a:t>
            </a:r>
            <a:r>
              <a:rPr lang="es-ES" sz="2000" b="1" i="0" u="none" strike="noStrike" baseline="0" dirty="0">
                <a:solidFill>
                  <a:srgbClr val="0D1D2C"/>
                </a:solidFill>
                <a:latin typeface="SourceSansPro-Bold"/>
              </a:rPr>
              <a:t>Semanales</a:t>
            </a:r>
            <a:r>
              <a:rPr lang="es-ES" sz="2000" b="0" i="0" u="none" strike="noStrike" baseline="0" dirty="0">
                <a:solidFill>
                  <a:srgbClr val="000000"/>
                </a:solidFill>
                <a:latin typeface="SourceSansPro-Regular"/>
              </a:rPr>
              <a:t>: reuniones breves de equipo para organizar y poner en común el trabajo para conseguir los objetivos </a:t>
            </a:r>
            <a:endParaRPr lang="es-ES" sz="2000" dirty="0">
              <a:solidFill>
                <a:srgbClr val="000000"/>
              </a:solidFill>
              <a:latin typeface="SourceSansPro-Regular"/>
            </a:endParaRPr>
          </a:p>
          <a:p>
            <a:pPr marL="514350" indent="-514350" algn="l">
              <a:buAutoNum type="alphaLcPeriod"/>
            </a:pPr>
            <a:endParaRPr lang="es-ES" sz="2000" b="1" i="0" u="none" strike="noStrike" baseline="0" dirty="0">
              <a:solidFill>
                <a:srgbClr val="000000"/>
              </a:solidFill>
              <a:latin typeface="SourceSansPro-Regular"/>
            </a:endParaRPr>
          </a:p>
          <a:p>
            <a:pPr algn="l"/>
            <a:r>
              <a:rPr lang="es-ES" sz="2000" b="1" i="0" u="none" strike="noStrike" baseline="0" dirty="0">
                <a:solidFill>
                  <a:srgbClr val="B4CE39"/>
                </a:solidFill>
                <a:latin typeface="SourceSansPro-Bold"/>
              </a:rPr>
              <a:t>i. </a:t>
            </a:r>
            <a:r>
              <a:rPr lang="es-ES" sz="2000" b="0" i="0" u="sng" strike="noStrike" baseline="0" dirty="0">
                <a:solidFill>
                  <a:srgbClr val="000000"/>
                </a:solidFill>
                <a:latin typeface="SourceSansPro-Regular"/>
              </a:rPr>
              <a:t>Progresos: </a:t>
            </a:r>
            <a:r>
              <a:rPr lang="es-ES" sz="2000" b="0" i="0" u="none" strike="noStrike" baseline="0" dirty="0">
                <a:solidFill>
                  <a:srgbClr val="000000"/>
                </a:solidFill>
                <a:latin typeface="SourceSansPro-Regular"/>
              </a:rPr>
              <a:t>que trabajo de esta semana me está acercando a mis objetivos.</a:t>
            </a:r>
          </a:p>
          <a:p>
            <a:pPr algn="l"/>
            <a:r>
              <a:rPr lang="es-ES" sz="2000" b="1" i="0" u="none" strike="noStrike" baseline="0" dirty="0" err="1">
                <a:solidFill>
                  <a:srgbClr val="B4CE39"/>
                </a:solidFill>
                <a:latin typeface="SourceSansPro-Bold"/>
              </a:rPr>
              <a:t>ii</a:t>
            </a:r>
            <a:r>
              <a:rPr lang="es-ES" sz="2000" b="1" i="0" u="none" strike="noStrike" baseline="0" dirty="0">
                <a:solidFill>
                  <a:srgbClr val="B4CE39"/>
                </a:solidFill>
                <a:latin typeface="SourceSansPro-Bold"/>
              </a:rPr>
              <a:t>. </a:t>
            </a:r>
            <a:r>
              <a:rPr lang="es-ES" sz="2000" b="0" i="0" u="sng" strike="noStrike" baseline="0" dirty="0">
                <a:solidFill>
                  <a:srgbClr val="000000"/>
                </a:solidFill>
                <a:latin typeface="SourceSansPro-Regular"/>
              </a:rPr>
              <a:t>Planes: </a:t>
            </a:r>
            <a:r>
              <a:rPr lang="es-ES" sz="2000" b="0" i="0" u="none" strike="noStrike" baseline="0" dirty="0">
                <a:solidFill>
                  <a:srgbClr val="000000"/>
                </a:solidFill>
                <a:latin typeface="SourceSansPro-Regular"/>
              </a:rPr>
              <a:t>que voy a hacer la próxima semana para acercarme a mis objetivos.</a:t>
            </a:r>
          </a:p>
          <a:p>
            <a:pPr algn="l"/>
            <a:r>
              <a:rPr lang="es-ES" sz="2000" b="1" i="0" u="none" strike="noStrike" baseline="0" dirty="0" err="1">
                <a:solidFill>
                  <a:srgbClr val="B4CE39"/>
                </a:solidFill>
                <a:latin typeface="SourceSansPro-Bold"/>
              </a:rPr>
              <a:t>iii</a:t>
            </a:r>
            <a:r>
              <a:rPr lang="es-ES" sz="2000" b="1" i="0" u="none" strike="noStrike" baseline="0" dirty="0">
                <a:solidFill>
                  <a:srgbClr val="B4CE39"/>
                </a:solidFill>
                <a:latin typeface="SourceSansPro-Bold"/>
              </a:rPr>
              <a:t>. </a:t>
            </a:r>
            <a:r>
              <a:rPr lang="es-ES" sz="2000" b="0" i="0" u="sng" strike="noStrike" baseline="0" dirty="0">
                <a:solidFill>
                  <a:srgbClr val="000000"/>
                </a:solidFill>
                <a:latin typeface="SourceSansPro-Regular"/>
              </a:rPr>
              <a:t>Problemas: </a:t>
            </a:r>
            <a:r>
              <a:rPr lang="es-ES" sz="2000" b="0" i="0" u="none" strike="noStrike" baseline="0" dirty="0">
                <a:solidFill>
                  <a:srgbClr val="000000"/>
                </a:solidFill>
                <a:latin typeface="SourceSansPro-Regular"/>
              </a:rPr>
              <a:t>que dificultades/obstáculos/bloqueos he detectado que pueden frenar la consecución de los objetivos.</a:t>
            </a:r>
          </a:p>
          <a:p>
            <a:pPr algn="l"/>
            <a:endParaRPr lang="es-ES" sz="2000" b="1" i="0" u="none" strike="noStrike" baseline="0" dirty="0">
              <a:solidFill>
                <a:srgbClr val="B4CE39"/>
              </a:solidFill>
              <a:latin typeface="SourceSansPro-Bold"/>
            </a:endParaRPr>
          </a:p>
          <a:p>
            <a:pPr algn="l"/>
            <a:r>
              <a:rPr lang="es-ES" sz="2000" b="1" i="0" u="none" strike="noStrike" baseline="0" dirty="0">
                <a:solidFill>
                  <a:srgbClr val="B4CE39"/>
                </a:solidFill>
                <a:latin typeface="SourceSansPro-Bold"/>
              </a:rPr>
              <a:t>b. </a:t>
            </a:r>
            <a:r>
              <a:rPr lang="es-ES" sz="2000" b="1" i="0" u="none" strike="noStrike" baseline="0" dirty="0">
                <a:solidFill>
                  <a:srgbClr val="0D1D2C"/>
                </a:solidFill>
                <a:latin typeface="SourceSansPro-Bold"/>
              </a:rPr>
              <a:t>Mensuales</a:t>
            </a:r>
            <a:r>
              <a:rPr lang="es-ES" sz="2000" b="0" i="0" u="none" strike="noStrike" baseline="0" dirty="0">
                <a:solidFill>
                  <a:srgbClr val="000000"/>
                </a:solidFill>
                <a:latin typeface="SourceSansPro-Regular"/>
              </a:rPr>
              <a:t>: reuniones individuales entre el responsable y cada persona del equipo para cuidar las relaciones</a:t>
            </a:r>
          </a:p>
          <a:p>
            <a:pPr algn="l"/>
            <a:r>
              <a:rPr lang="es-ES" sz="2000" b="0" i="0" u="none" strike="noStrike" baseline="0" dirty="0">
                <a:solidFill>
                  <a:srgbClr val="000000"/>
                </a:solidFill>
                <a:latin typeface="SourceSansPro-Regular"/>
              </a:rPr>
              <a:t>interpersonales y para atender a las necesidades especificas y ayudar a crecer a cada una de las personas del equipo.</a:t>
            </a:r>
          </a:p>
          <a:p>
            <a:pPr algn="l"/>
            <a:endParaRPr lang="es-ES" sz="2000" b="1" i="0" u="none" strike="noStrike" baseline="0" dirty="0">
              <a:solidFill>
                <a:srgbClr val="B4CE39"/>
              </a:solidFill>
              <a:latin typeface="SourceSansPro-Bold"/>
            </a:endParaRPr>
          </a:p>
          <a:p>
            <a:pPr algn="l"/>
            <a:r>
              <a:rPr lang="es-ES" sz="2000" b="1" i="0" u="none" strike="noStrike" baseline="0" dirty="0">
                <a:solidFill>
                  <a:srgbClr val="B4CE39"/>
                </a:solidFill>
                <a:latin typeface="SourceSansPro-Bold"/>
              </a:rPr>
              <a:t>c. </a:t>
            </a:r>
            <a:r>
              <a:rPr lang="es-ES" sz="2000" b="1" i="0" u="none" strike="noStrike" baseline="0" dirty="0">
                <a:solidFill>
                  <a:srgbClr val="0D1D2C"/>
                </a:solidFill>
                <a:latin typeface="SourceSansPro-Bold"/>
              </a:rPr>
              <a:t>Trimestrales</a:t>
            </a:r>
            <a:r>
              <a:rPr lang="es-ES" sz="2000" b="0" i="0" u="none" strike="noStrike" baseline="0" dirty="0">
                <a:solidFill>
                  <a:srgbClr val="000000"/>
                </a:solidFill>
                <a:latin typeface="SourceSansPro-Regular"/>
              </a:rPr>
              <a:t>: sirve para realizar la evaluación de los OKR del trimestre que termina y para definir los OKR del trimestre siguiente. Se deben usar, además, para mejorar en la forma de trabajar con OKR y que realmente sirva para definir las prioridades y gestionar la estrategia de la organización.</a:t>
            </a:r>
            <a:endParaRPr lang="es-ES" sz="2000" dirty="0"/>
          </a:p>
        </p:txBody>
      </p:sp>
      <p:sp>
        <p:nvSpPr>
          <p:cNvPr id="6" name="CuadroTexto 5">
            <a:extLst>
              <a:ext uri="{FF2B5EF4-FFF2-40B4-BE49-F238E27FC236}">
                <a16:creationId xmlns:a16="http://schemas.microsoft.com/office/drawing/2014/main" id="{66356117-502F-4762-9F9E-115B670B0793}"/>
              </a:ext>
            </a:extLst>
          </p:cNvPr>
          <p:cNvSpPr txBox="1"/>
          <p:nvPr/>
        </p:nvSpPr>
        <p:spPr>
          <a:xfrm>
            <a:off x="3777521" y="419725"/>
            <a:ext cx="7809876" cy="800219"/>
          </a:xfrm>
          <a:prstGeom prst="rect">
            <a:avLst/>
          </a:prstGeom>
          <a:noFill/>
        </p:spPr>
        <p:txBody>
          <a:bodyPr wrap="square" rtlCol="0">
            <a:spAutoFit/>
          </a:bodyPr>
          <a:lstStyle/>
          <a:p>
            <a:r>
              <a:rPr lang="es-ES" altLang="es-ES" sz="2800" b="1" dirty="0">
                <a:solidFill>
                  <a:srgbClr val="FF0000"/>
                </a:solidFill>
                <a:latin typeface="Lato Black" panose="020F0A02020204030203" pitchFamily="34" charset="0"/>
                <a:sym typeface="Source Sans Pro" panose="020B0503030403020204" pitchFamily="34" charset="0"/>
              </a:rPr>
              <a:t>3.- SEGUIMIENTO OKR</a:t>
            </a:r>
          </a:p>
          <a:p>
            <a:endParaRPr lang="es-ES" dirty="0"/>
          </a:p>
        </p:txBody>
      </p:sp>
    </p:spTree>
    <p:extLst>
      <p:ext uri="{BB962C8B-B14F-4D97-AF65-F5344CB8AC3E}">
        <p14:creationId xmlns:p14="http://schemas.microsoft.com/office/powerpoint/2010/main" val="2802938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00877C-0FBD-46B1-B9E9-B829048754EB}"/>
              </a:ext>
            </a:extLst>
          </p:cNvPr>
          <p:cNvSpPr txBox="1"/>
          <p:nvPr/>
        </p:nvSpPr>
        <p:spPr>
          <a:xfrm>
            <a:off x="2065921" y="2613392"/>
            <a:ext cx="7809876" cy="1631216"/>
          </a:xfrm>
          <a:prstGeom prst="rect">
            <a:avLst/>
          </a:prstGeom>
          <a:noFill/>
        </p:spPr>
        <p:txBody>
          <a:bodyPr wrap="square">
            <a:spAutoFit/>
          </a:bodyPr>
          <a:lstStyle/>
          <a:p>
            <a:pPr algn="l"/>
            <a:endParaRPr lang="es-ES" sz="2800" b="1" dirty="0">
              <a:solidFill>
                <a:srgbClr val="0D1D2C"/>
              </a:solidFill>
              <a:latin typeface="SourceSansPro-Bold"/>
            </a:endParaRPr>
          </a:p>
          <a:p>
            <a:pPr algn="l"/>
            <a:r>
              <a:rPr lang="es-ES" sz="2800" b="1" dirty="0">
                <a:solidFill>
                  <a:srgbClr val="0D1D2C"/>
                </a:solidFill>
                <a:latin typeface="SourceSansPro-Bold"/>
              </a:rPr>
              <a:t>Si </a:t>
            </a:r>
            <a:r>
              <a:rPr lang="es-ES" sz="3600" b="1" dirty="0">
                <a:solidFill>
                  <a:srgbClr val="0D1D2C"/>
                </a:solidFill>
                <a:latin typeface="SourceSansPro-Bold"/>
              </a:rPr>
              <a:t>OKR no está en el día a día hay que pensar que algo no está funcionando</a:t>
            </a:r>
            <a:endParaRPr lang="es-ES" sz="3600" dirty="0">
              <a:solidFill>
                <a:srgbClr val="000000"/>
              </a:solidFill>
              <a:latin typeface="SourceSansPro-Regular"/>
            </a:endParaRPr>
          </a:p>
        </p:txBody>
      </p:sp>
      <p:sp>
        <p:nvSpPr>
          <p:cNvPr id="6" name="CuadroTexto 5">
            <a:extLst>
              <a:ext uri="{FF2B5EF4-FFF2-40B4-BE49-F238E27FC236}">
                <a16:creationId xmlns:a16="http://schemas.microsoft.com/office/drawing/2014/main" id="{66356117-502F-4762-9F9E-115B670B0793}"/>
              </a:ext>
            </a:extLst>
          </p:cNvPr>
          <p:cNvSpPr txBox="1"/>
          <p:nvPr/>
        </p:nvSpPr>
        <p:spPr>
          <a:xfrm>
            <a:off x="973592" y="637281"/>
            <a:ext cx="10515834" cy="3693319"/>
          </a:xfrm>
          <a:prstGeom prst="rect">
            <a:avLst/>
          </a:prstGeom>
          <a:noFill/>
        </p:spPr>
        <p:txBody>
          <a:bodyPr wrap="square" rtlCol="0">
            <a:spAutoFit/>
          </a:bodyPr>
          <a:lstStyle/>
          <a:p>
            <a:pPr algn="ctr"/>
            <a:r>
              <a:rPr lang="es-ES" altLang="es-ES" sz="3600" b="1" dirty="0">
                <a:solidFill>
                  <a:srgbClr val="FF0000"/>
                </a:solidFill>
                <a:latin typeface="Lato Black" panose="020F0A02020204030203" pitchFamily="34" charset="0"/>
                <a:sym typeface="Source Sans Pro" panose="020B0503030403020204" pitchFamily="34" charset="0"/>
              </a:rPr>
              <a:t>CFR para el control y seguimiento</a:t>
            </a:r>
          </a:p>
          <a:p>
            <a:endParaRPr lang="es-ES" altLang="es-ES" sz="3600" b="1" dirty="0">
              <a:solidFill>
                <a:srgbClr val="FF0000"/>
              </a:solidFill>
              <a:latin typeface="Lato Black" panose="020F0A02020204030203" pitchFamily="34" charset="0"/>
              <a:sym typeface="Source Sans Pro" panose="020B0503030403020204" pitchFamily="34" charset="0"/>
            </a:endParaRPr>
          </a:p>
          <a:p>
            <a:endParaRPr lang="es-ES" altLang="es-ES" sz="3600" b="1" dirty="0">
              <a:solidFill>
                <a:srgbClr val="FF0000"/>
              </a:solidFill>
              <a:latin typeface="Lato Black" panose="020F0A02020204030203" pitchFamily="34" charset="0"/>
              <a:sym typeface="Source Sans Pro" panose="020B0503030403020204" pitchFamily="34" charset="0"/>
            </a:endParaRPr>
          </a:p>
          <a:p>
            <a:r>
              <a:rPr lang="es-ES" altLang="es-ES" sz="3600" b="1" dirty="0">
                <a:solidFill>
                  <a:srgbClr val="FF0000"/>
                </a:solidFill>
                <a:latin typeface="Lato Black" panose="020F0A02020204030203" pitchFamily="34" charset="0"/>
                <a:sym typeface="Source Sans Pro" panose="020B0503030403020204" pitchFamily="34" charset="0"/>
              </a:rPr>
              <a:t> </a:t>
            </a:r>
          </a:p>
          <a:p>
            <a:endParaRPr lang="es-ES" altLang="es-ES" sz="3600" b="1" dirty="0">
              <a:solidFill>
                <a:srgbClr val="FF0000"/>
              </a:solidFill>
              <a:latin typeface="Lato Black" panose="020F0A02020204030203" pitchFamily="34" charset="0"/>
              <a:sym typeface="Source Sans Pro" panose="020B0503030403020204" pitchFamily="34" charset="0"/>
            </a:endParaRPr>
          </a:p>
          <a:p>
            <a:endParaRPr lang="es-ES" altLang="es-ES" sz="3600" b="1" dirty="0">
              <a:solidFill>
                <a:srgbClr val="FF0000"/>
              </a:solidFill>
              <a:latin typeface="Lato Black" panose="020F0A02020204030203" pitchFamily="34" charset="0"/>
              <a:sym typeface="Source Sans Pro" panose="020B0503030403020204" pitchFamily="34" charset="0"/>
            </a:endParaRPr>
          </a:p>
          <a:p>
            <a:endParaRPr lang="es-ES" dirty="0"/>
          </a:p>
        </p:txBody>
      </p:sp>
    </p:spTree>
    <p:extLst>
      <p:ext uri="{BB962C8B-B14F-4D97-AF65-F5344CB8AC3E}">
        <p14:creationId xmlns:p14="http://schemas.microsoft.com/office/powerpoint/2010/main" val="634172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800877C-0FBD-46B1-B9E9-B829048754EB}"/>
              </a:ext>
            </a:extLst>
          </p:cNvPr>
          <p:cNvSpPr txBox="1"/>
          <p:nvPr/>
        </p:nvSpPr>
        <p:spPr>
          <a:xfrm>
            <a:off x="792293" y="1391334"/>
            <a:ext cx="10080496" cy="3785652"/>
          </a:xfrm>
          <a:prstGeom prst="rect">
            <a:avLst/>
          </a:prstGeom>
          <a:noFill/>
        </p:spPr>
        <p:txBody>
          <a:bodyPr wrap="square">
            <a:spAutoFit/>
          </a:bodyPr>
          <a:lstStyle/>
          <a:p>
            <a:pPr algn="l"/>
            <a:r>
              <a:rPr lang="es-ES" sz="4000" b="1" i="1" dirty="0">
                <a:solidFill>
                  <a:srgbClr val="0D1D2C"/>
                </a:solidFill>
                <a:latin typeface="SourceSansPro-Bold"/>
              </a:rPr>
              <a:t>Lo difícil no es la estrategia, si no su implementación </a:t>
            </a:r>
            <a:r>
              <a:rPr lang="es-ES" sz="4000" b="1" dirty="0">
                <a:solidFill>
                  <a:srgbClr val="0D1D2C"/>
                </a:solidFill>
                <a:latin typeface="SourceSansPro-Bold"/>
              </a:rPr>
              <a:t>… pues con OKR ocurre lo mismo …</a:t>
            </a:r>
          </a:p>
          <a:p>
            <a:pPr algn="l"/>
            <a:endParaRPr lang="es-ES" sz="4000" b="1" dirty="0">
              <a:solidFill>
                <a:srgbClr val="0D1D2C"/>
              </a:solidFill>
              <a:latin typeface="SourceSansPro-Bold"/>
            </a:endParaRPr>
          </a:p>
          <a:p>
            <a:pPr algn="l"/>
            <a:r>
              <a:rPr lang="es-ES" sz="4000" b="1" dirty="0">
                <a:solidFill>
                  <a:srgbClr val="0D1D2C"/>
                </a:solidFill>
                <a:latin typeface="SourceSansPro-Bold"/>
              </a:rPr>
              <a:t>Tener dosis de PACIENCIA para dejar experimentar con los primeros ciclos. </a:t>
            </a:r>
            <a:endParaRPr lang="es-ES" sz="4000" dirty="0">
              <a:solidFill>
                <a:srgbClr val="000000"/>
              </a:solidFill>
              <a:latin typeface="SourceSansPro-Regular"/>
            </a:endParaRPr>
          </a:p>
        </p:txBody>
      </p:sp>
      <p:sp>
        <p:nvSpPr>
          <p:cNvPr id="6" name="CuadroTexto 5">
            <a:extLst>
              <a:ext uri="{FF2B5EF4-FFF2-40B4-BE49-F238E27FC236}">
                <a16:creationId xmlns:a16="http://schemas.microsoft.com/office/drawing/2014/main" id="{66356117-502F-4762-9F9E-115B670B0793}"/>
              </a:ext>
            </a:extLst>
          </p:cNvPr>
          <p:cNvSpPr txBox="1"/>
          <p:nvPr/>
        </p:nvSpPr>
        <p:spPr>
          <a:xfrm>
            <a:off x="3777521" y="419725"/>
            <a:ext cx="7809876" cy="800219"/>
          </a:xfrm>
          <a:prstGeom prst="rect">
            <a:avLst/>
          </a:prstGeom>
          <a:noFill/>
        </p:spPr>
        <p:txBody>
          <a:bodyPr wrap="square" rtlCol="0">
            <a:spAutoFit/>
          </a:bodyPr>
          <a:lstStyle/>
          <a:p>
            <a:r>
              <a:rPr lang="es-ES" altLang="es-ES" sz="2800" b="1" dirty="0">
                <a:solidFill>
                  <a:srgbClr val="FF0000"/>
                </a:solidFill>
                <a:latin typeface="Lato Black" panose="020F0A02020204030203" pitchFamily="34" charset="0"/>
                <a:sym typeface="Source Sans Pro" panose="020B0503030403020204" pitchFamily="34" charset="0"/>
              </a:rPr>
              <a:t>… Y como decía Napoleón  </a:t>
            </a:r>
          </a:p>
          <a:p>
            <a:endParaRPr lang="es-ES" dirty="0"/>
          </a:p>
        </p:txBody>
      </p:sp>
    </p:spTree>
    <p:extLst>
      <p:ext uri="{BB962C8B-B14F-4D97-AF65-F5344CB8AC3E}">
        <p14:creationId xmlns:p14="http://schemas.microsoft.com/office/powerpoint/2010/main" val="2742260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70359A7B-B821-4A59-B5A7-8AB169DE5E38}"/>
              </a:ext>
            </a:extLst>
          </p:cNvPr>
          <p:cNvSpPr>
            <a:spLocks noChangeArrowheads="1"/>
          </p:cNvSpPr>
          <p:nvPr/>
        </p:nvSpPr>
        <p:spPr bwMode="auto">
          <a:xfrm>
            <a:off x="2010569" y="1311452"/>
            <a:ext cx="8475662" cy="3170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Font typeface="Arial" panose="020B0604020202020204" pitchFamily="34" charset="0"/>
              <a:defRPr>
                <a:solidFill>
                  <a:schemeClr val="tx1"/>
                </a:solidFill>
                <a:latin typeface="Trebuchet MS" panose="020B0603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a:solidFill>
                  <a:schemeClr val="tx1"/>
                </a:solidFill>
                <a:latin typeface="Trebuchet MS" panose="020B0603020202020204" pitchFamily="34" charset="0"/>
                <a:ea typeface="MS PGothic" panose="020B0600070205080204" pitchFamily="34" charset="-128"/>
              </a:defRPr>
            </a:lvl9pPr>
          </a:lstStyle>
          <a:p>
            <a:pPr>
              <a:spcBef>
                <a:spcPct val="0"/>
              </a:spcBef>
              <a:buFontTx/>
              <a:buNone/>
            </a:pPr>
            <a:endParaRPr lang="es-ES_tradnl" altLang="es-ES" sz="4000" b="1" dirty="0">
              <a:latin typeface="Arial" panose="020B0604020202020204" pitchFamily="34" charset="0"/>
              <a:cs typeface="Arial" panose="020B0604020202020204" pitchFamily="34" charset="0"/>
            </a:endParaRPr>
          </a:p>
          <a:p>
            <a:pPr>
              <a:spcBef>
                <a:spcPct val="0"/>
              </a:spcBef>
            </a:pPr>
            <a:r>
              <a:rPr lang="es-ES_tradnl" altLang="es-ES" sz="4000" b="1" i="1" dirty="0">
                <a:latin typeface="Bookman Old Style" panose="02050604050505020204" pitchFamily="18" charset="0"/>
                <a:cs typeface="Arial" panose="020B0604020202020204" pitchFamily="34" charset="0"/>
              </a:rPr>
              <a:t>	</a:t>
            </a:r>
            <a:r>
              <a:rPr lang="es-ES" sz="4000" i="1" dirty="0"/>
              <a:t>QUE ALGUIEN EXPLIQUE A MI JEFE QUE SI TODO ES URGENTE NADA ES URGENTE</a:t>
            </a:r>
            <a:endParaRPr lang="es-ES" sz="4000" dirty="0"/>
          </a:p>
          <a:p>
            <a:pPr>
              <a:spcBef>
                <a:spcPct val="0"/>
              </a:spcBef>
            </a:pPr>
            <a:r>
              <a:rPr lang="es-ES_tradnl" altLang="es-ES" sz="4000" b="1" i="1" dirty="0">
                <a:latin typeface="Arial" panose="020B0604020202020204" pitchFamily="34" charset="0"/>
                <a:cs typeface="Arial" panose="020B0604020202020204" pitchFamily="34" charset="0"/>
              </a:rPr>
              <a:t>								</a:t>
            </a:r>
            <a:endParaRPr lang="es-ES_tradnl" altLang="es-ES" sz="4000" dirty="0">
              <a:latin typeface="Arial" panose="020B0604020202020204" pitchFamily="34" charset="0"/>
              <a:cs typeface="Arial" panose="020B0604020202020204" pitchFamily="34" charset="0"/>
            </a:endParaRPr>
          </a:p>
        </p:txBody>
      </p:sp>
      <p:sp>
        <p:nvSpPr>
          <p:cNvPr id="3" name="AutoShape 2" descr="Imagen de Essentialism: The Disciplined Pursuit of Less">
            <a:extLst>
              <a:ext uri="{FF2B5EF4-FFF2-40B4-BE49-F238E27FC236}">
                <a16:creationId xmlns:a16="http://schemas.microsoft.com/office/drawing/2014/main" id="{0937CD7E-EC1C-4341-915E-D2D008D1DAD6}"/>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Tree>
    <p:extLst>
      <p:ext uri="{BB962C8B-B14F-4D97-AF65-F5344CB8AC3E}">
        <p14:creationId xmlns:p14="http://schemas.microsoft.com/office/powerpoint/2010/main" val="367241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2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93;p83">
            <a:extLst>
              <a:ext uri="{FF2B5EF4-FFF2-40B4-BE49-F238E27FC236}">
                <a16:creationId xmlns:a16="http://schemas.microsoft.com/office/drawing/2014/main" id="{A8EF5097-34CE-4994-B776-E0CFACBEE019}"/>
              </a:ext>
            </a:extLst>
          </p:cNvPr>
          <p:cNvSpPr txBox="1">
            <a:spLocks noChangeArrowheads="1"/>
          </p:cNvSpPr>
          <p:nvPr/>
        </p:nvSpPr>
        <p:spPr bwMode="auto">
          <a:xfrm>
            <a:off x="771525" y="-237570"/>
            <a:ext cx="10648950" cy="1317324"/>
          </a:xfrm>
          <a:prstGeom prst="rect">
            <a:avLst/>
          </a:prstGeom>
          <a:noFill/>
          <a:ln>
            <a:noFill/>
          </a:ln>
        </p:spPr>
        <p:txBody>
          <a:bodyPr lIns="121900" tIns="121900" rIns="121900" bIns="121900"/>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lnSpc>
                <a:spcPct val="115000"/>
              </a:lnSpc>
              <a:defRPr/>
            </a:pPr>
            <a:r>
              <a:rPr lang="es-ES" altLang="es-ES" sz="4000" dirty="0">
                <a:latin typeface="Lato Black" panose="020F0A02020204030203" pitchFamily="34" charset="0"/>
                <a:sym typeface="Source Sans Pro" panose="020B0503030403020204" pitchFamily="34" charset="0"/>
              </a:rPr>
              <a:t> </a:t>
            </a:r>
            <a:endParaRPr lang="es-ES" altLang="es-ES" sz="4000" b="1" dirty="0">
              <a:latin typeface="Lato Black" panose="020F0A02020204030203" pitchFamily="34" charset="0"/>
              <a:sym typeface="Source Sans Pro" panose="020B0503030403020204" pitchFamily="34" charset="0"/>
            </a:endParaRPr>
          </a:p>
          <a:p>
            <a:pPr algn="ctr">
              <a:lnSpc>
                <a:spcPct val="115000"/>
              </a:lnSpc>
              <a:defRPr/>
            </a:pPr>
            <a:r>
              <a:rPr lang="es-ES" altLang="es-ES" sz="4000" b="1" dirty="0">
                <a:latin typeface="Lato Black" panose="020F0A02020204030203" pitchFamily="34" charset="0"/>
                <a:sym typeface="Source Sans Pro" panose="020B0503030403020204" pitchFamily="34" charset="0"/>
              </a:rPr>
              <a:t>IMPLANTANDO OKR QUE ES GERUNDIO</a:t>
            </a:r>
          </a:p>
          <a:p>
            <a:pPr algn="ctr">
              <a:lnSpc>
                <a:spcPct val="115000"/>
              </a:lnSpc>
              <a:defRPr/>
            </a:pPr>
            <a:r>
              <a:rPr lang="es-ES" altLang="es-ES" sz="4000" b="1" dirty="0">
                <a:latin typeface="Lato Black" panose="020F0A02020204030203" pitchFamily="34" charset="0"/>
                <a:sym typeface="Source Sans Pro" panose="020B0503030403020204" pitchFamily="34" charset="0"/>
              </a:rPr>
              <a:t> </a:t>
            </a:r>
          </a:p>
          <a:p>
            <a:pPr algn="ctr">
              <a:lnSpc>
                <a:spcPct val="115000"/>
              </a:lnSpc>
              <a:defRPr/>
            </a:pPr>
            <a:endParaRPr lang="es-ES" altLang="es-ES" sz="3200" b="1" dirty="0">
              <a:latin typeface="Lato Black" panose="020F0A02020204030203" pitchFamily="34" charset="0"/>
              <a:sym typeface="Source Sans Pro" panose="020B0503030403020204" pitchFamily="34" charset="0"/>
            </a:endParaRPr>
          </a:p>
          <a:p>
            <a:pPr algn="ctr">
              <a:lnSpc>
                <a:spcPct val="115000"/>
              </a:lnSpc>
              <a:defRPr/>
            </a:pPr>
            <a:r>
              <a:rPr lang="es-ES" altLang="es-ES" sz="3200" b="1" dirty="0">
                <a:latin typeface="Lato Black" panose="020F0A02020204030203" pitchFamily="34" charset="0"/>
                <a:sym typeface="Source Sans Pro" panose="020B0503030403020204" pitchFamily="34" charset="0"/>
              </a:rPr>
              <a:t>PRIMERA FASE: </a:t>
            </a:r>
            <a:r>
              <a:rPr lang="es-ES" altLang="es-ES" sz="3200" b="1" dirty="0">
                <a:solidFill>
                  <a:srgbClr val="FF0000"/>
                </a:solidFill>
                <a:latin typeface="Lato Black" panose="020F0A02020204030203" pitchFamily="34" charset="0"/>
                <a:sym typeface="Source Sans Pro" panose="020B0503030403020204" pitchFamily="34" charset="0"/>
              </a:rPr>
              <a:t>JUSTIFICACIÓN DE LA NECESIDAD</a:t>
            </a:r>
          </a:p>
          <a:p>
            <a:pPr algn="ctr">
              <a:lnSpc>
                <a:spcPct val="115000"/>
              </a:lnSpc>
              <a:defRPr/>
            </a:pPr>
            <a:endParaRPr lang="es-ES" altLang="es-ES" sz="3200" b="1" dirty="0">
              <a:latin typeface="Lato Black" panose="020F0A02020204030203" pitchFamily="34" charset="0"/>
              <a:sym typeface="Source Sans Pro" panose="020B0503030403020204" pitchFamily="34" charset="0"/>
            </a:endParaRPr>
          </a:p>
          <a:p>
            <a:pPr algn="ctr">
              <a:lnSpc>
                <a:spcPct val="115000"/>
              </a:lnSpc>
              <a:defRPr/>
            </a:pPr>
            <a:endParaRPr lang="es-ES" altLang="es-ES" sz="3200" b="1" dirty="0">
              <a:latin typeface="Lato Black" panose="020F0A02020204030203" pitchFamily="34" charset="0"/>
              <a:sym typeface="Source Sans Pro" panose="020B0503030403020204" pitchFamily="34" charset="0"/>
            </a:endParaRPr>
          </a:p>
          <a:p>
            <a:pPr algn="ctr">
              <a:lnSpc>
                <a:spcPct val="115000"/>
              </a:lnSpc>
              <a:defRPr/>
            </a:pPr>
            <a:endParaRPr lang="es-ES" altLang="es-ES" sz="3200" b="1" dirty="0">
              <a:latin typeface="Lato Black" panose="020F0A02020204030203" pitchFamily="34" charset="0"/>
              <a:sym typeface="Source Sans Pro" panose="020B0503030403020204" pitchFamily="34" charset="0"/>
            </a:endParaRPr>
          </a:p>
          <a:p>
            <a:pPr algn="ctr">
              <a:lnSpc>
                <a:spcPct val="115000"/>
              </a:lnSpc>
              <a:defRPr/>
            </a:pPr>
            <a:r>
              <a:rPr lang="es-ES" altLang="es-ES" sz="3200" b="1" dirty="0">
                <a:latin typeface="Lato Black" panose="020F0A02020204030203" pitchFamily="34" charset="0"/>
                <a:sym typeface="Source Sans Pro" panose="020B0503030403020204" pitchFamily="34" charset="0"/>
              </a:rPr>
              <a:t>SEGUNDA FASE: </a:t>
            </a:r>
            <a:r>
              <a:rPr lang="es-ES" altLang="es-ES" sz="3200" b="1" dirty="0">
                <a:solidFill>
                  <a:srgbClr val="FF0000"/>
                </a:solidFill>
                <a:latin typeface="Lato Black" panose="020F0A02020204030203" pitchFamily="34" charset="0"/>
                <a:sym typeface="Source Sans Pro" panose="020B0503030403020204" pitchFamily="34" charset="0"/>
              </a:rPr>
              <a:t>IMPLANTACIÓN </a:t>
            </a:r>
          </a:p>
        </p:txBody>
      </p:sp>
    </p:spTree>
    <p:extLst>
      <p:ext uri="{BB962C8B-B14F-4D97-AF65-F5344CB8AC3E}">
        <p14:creationId xmlns:p14="http://schemas.microsoft.com/office/powerpoint/2010/main" val="2501955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 name="Google Shape;499;p84">
            <a:extLst>
              <a:ext uri="{FF2B5EF4-FFF2-40B4-BE49-F238E27FC236}">
                <a16:creationId xmlns:a16="http://schemas.microsoft.com/office/drawing/2014/main" id="{608491AF-51C2-44BB-A120-444277466E76}"/>
              </a:ext>
            </a:extLst>
          </p:cNvPr>
          <p:cNvSpPr txBox="1"/>
          <p:nvPr/>
        </p:nvSpPr>
        <p:spPr>
          <a:xfrm>
            <a:off x="2381250" y="-570680"/>
            <a:ext cx="6623154" cy="1600148"/>
          </a:xfrm>
          <a:prstGeom prst="rect">
            <a:avLst/>
          </a:prstGeom>
          <a:noFill/>
          <a:ln>
            <a:noFill/>
          </a:ln>
        </p:spPr>
        <p:txBody>
          <a:bodyPr spcFirstLastPara="1" lIns="121900" tIns="121900" rIns="121900" bIns="121900"/>
          <a:lstStyle/>
          <a:p>
            <a:pPr algn="ctr">
              <a:lnSpc>
                <a:spcPct val="115000"/>
              </a:lnSpc>
              <a:spcBef>
                <a:spcPts val="0"/>
              </a:spcBef>
              <a:spcAft>
                <a:spcPts val="0"/>
              </a:spcAft>
              <a:defRPr/>
            </a:pPr>
            <a:endParaRPr sz="4000" dirty="0">
              <a:latin typeface="Lato Black" panose="020F0A02020204030203" pitchFamily="34" charset="0"/>
              <a:ea typeface="Source Sans Pro"/>
              <a:cs typeface="Source Sans Pro"/>
              <a:sym typeface="Source Sans Pro"/>
            </a:endParaRPr>
          </a:p>
          <a:p>
            <a:pPr>
              <a:lnSpc>
                <a:spcPct val="115000"/>
              </a:lnSpc>
              <a:spcBef>
                <a:spcPts val="0"/>
              </a:spcBef>
              <a:spcAft>
                <a:spcPts val="0"/>
              </a:spcAft>
              <a:defRPr/>
            </a:pPr>
            <a:r>
              <a:rPr lang="es-ES_tradnl" sz="4000" b="1" dirty="0">
                <a:latin typeface="Lato Black" panose="020F0A02020204030203" pitchFamily="34" charset="0"/>
              </a:rPr>
              <a:t>ALLANANDO EL TERRENO </a:t>
            </a:r>
          </a:p>
          <a:p>
            <a:pPr>
              <a:lnSpc>
                <a:spcPct val="115000"/>
              </a:lnSpc>
              <a:spcBef>
                <a:spcPts val="0"/>
              </a:spcBef>
              <a:spcAft>
                <a:spcPts val="0"/>
              </a:spcAft>
              <a:defRPr/>
            </a:pPr>
            <a:endParaRPr lang="es-ES_tradnl" sz="4000" b="1" dirty="0">
              <a:latin typeface="Lato Black" panose="020F0A02020204030203" pitchFamily="34" charset="0"/>
              <a:ea typeface="Source Sans Pro" panose="020B0503030403020204" pitchFamily="34" charset="0"/>
            </a:endParaRPr>
          </a:p>
          <a:p>
            <a:pPr>
              <a:lnSpc>
                <a:spcPct val="115000"/>
              </a:lnSpc>
              <a:spcBef>
                <a:spcPts val="0"/>
              </a:spcBef>
              <a:spcAft>
                <a:spcPts val="0"/>
              </a:spcAft>
              <a:defRPr/>
            </a:pPr>
            <a:endParaRPr lang="es-ES_tradnl" sz="4000" b="1" dirty="0">
              <a:latin typeface="Lato Black" panose="020F0A02020204030203" pitchFamily="34" charset="0"/>
              <a:ea typeface="Source Sans Pro" panose="020B0503030403020204" pitchFamily="34" charset="0"/>
            </a:endParaRPr>
          </a:p>
          <a:p>
            <a:pPr>
              <a:lnSpc>
                <a:spcPct val="115000"/>
              </a:lnSpc>
              <a:spcBef>
                <a:spcPts val="0"/>
              </a:spcBef>
              <a:spcAft>
                <a:spcPts val="0"/>
              </a:spcAft>
              <a:defRPr/>
            </a:pPr>
            <a:endParaRPr lang="es-ES_tradnl" sz="4000" b="1" dirty="0">
              <a:latin typeface="Lato Black" panose="020F0A02020204030203" pitchFamily="34" charset="0"/>
              <a:ea typeface="Source Sans Pro" panose="020B0503030403020204" pitchFamily="34" charset="0"/>
            </a:endParaRPr>
          </a:p>
          <a:p>
            <a:pPr>
              <a:lnSpc>
                <a:spcPct val="115000"/>
              </a:lnSpc>
              <a:spcBef>
                <a:spcPts val="0"/>
              </a:spcBef>
              <a:spcAft>
                <a:spcPts val="0"/>
              </a:spcAft>
              <a:defRPr/>
            </a:pPr>
            <a:endParaRPr lang="es-ES" sz="2400" b="1" dirty="0">
              <a:latin typeface="Source Sans Pro" panose="020B0503030403020204" pitchFamily="34" charset="0"/>
              <a:ea typeface="Source Sans Pro" panose="020B0503030403020204" pitchFamily="34" charset="0"/>
            </a:endParaRPr>
          </a:p>
          <a:p>
            <a:pPr>
              <a:lnSpc>
                <a:spcPct val="115000"/>
              </a:lnSpc>
              <a:spcBef>
                <a:spcPts val="0"/>
              </a:spcBef>
              <a:spcAft>
                <a:spcPts val="0"/>
              </a:spcAft>
              <a:defRPr/>
            </a:pPr>
            <a:endParaRPr lang="es-ES" sz="2400" dirty="0">
              <a:latin typeface="Source Sans Pro" panose="020B0503030403020204" pitchFamily="34" charset="0"/>
              <a:ea typeface="Source Sans Pro" panose="020B0503030403020204" pitchFamily="34" charset="0"/>
            </a:endParaRPr>
          </a:p>
          <a:p>
            <a:pPr>
              <a:lnSpc>
                <a:spcPct val="115000"/>
              </a:lnSpc>
              <a:spcBef>
                <a:spcPts val="0"/>
              </a:spcBef>
              <a:spcAft>
                <a:spcPts val="0"/>
              </a:spcAft>
              <a:defRPr/>
            </a:pPr>
            <a:endParaRPr lang="es-ES" sz="2400" dirty="0">
              <a:latin typeface="Source Sans Pro" panose="020B0503030403020204" pitchFamily="34" charset="0"/>
              <a:ea typeface="Source Sans Pro" panose="020B0503030403020204" pitchFamily="34" charset="0"/>
            </a:endParaRPr>
          </a:p>
          <a:p>
            <a:pPr>
              <a:lnSpc>
                <a:spcPct val="115000"/>
              </a:lnSpc>
              <a:spcBef>
                <a:spcPts val="0"/>
              </a:spcBef>
              <a:spcAft>
                <a:spcPts val="0"/>
              </a:spcAft>
              <a:defRPr/>
            </a:pPr>
            <a:endParaRPr sz="4000" dirty="0">
              <a:latin typeface="Source Sans Pro"/>
              <a:ea typeface="Source Sans Pro"/>
              <a:cs typeface="Source Sans Pro"/>
              <a:sym typeface="Source Sans Pro"/>
            </a:endParaRPr>
          </a:p>
        </p:txBody>
      </p:sp>
      <p:sp>
        <p:nvSpPr>
          <p:cNvPr id="4" name="Rectángulo 3">
            <a:extLst>
              <a:ext uri="{FF2B5EF4-FFF2-40B4-BE49-F238E27FC236}">
                <a16:creationId xmlns:a16="http://schemas.microsoft.com/office/drawing/2014/main" id="{E79B9D25-AF40-4AE7-B8D5-583CBA591311}"/>
              </a:ext>
            </a:extLst>
          </p:cNvPr>
          <p:cNvSpPr/>
          <p:nvPr/>
        </p:nvSpPr>
        <p:spPr>
          <a:xfrm>
            <a:off x="344488" y="6500813"/>
            <a:ext cx="2036762" cy="2555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pic>
        <p:nvPicPr>
          <p:cNvPr id="3074" name="Picture 2" descr="Allanar | Huertos El Olivar">
            <a:extLst>
              <a:ext uri="{FF2B5EF4-FFF2-40B4-BE49-F238E27FC236}">
                <a16:creationId xmlns:a16="http://schemas.microsoft.com/office/drawing/2014/main" id="{CE680F39-017A-4BBB-BF54-26D588B011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0553" y="1317140"/>
            <a:ext cx="7204547" cy="48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5502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Transformación ágil en las organizaciones | Prevención Integral &amp;amp; ORP  Conference">
            <a:extLst>
              <a:ext uri="{FF2B5EF4-FFF2-40B4-BE49-F238E27FC236}">
                <a16:creationId xmlns:a16="http://schemas.microsoft.com/office/drawing/2014/main" id="{A8A02B63-3333-4F86-8E1E-B381F42559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046" y="297000"/>
            <a:ext cx="6271244" cy="62640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John P. Kotter - Faculty &amp; Research - Harvard Business School">
            <a:extLst>
              <a:ext uri="{FF2B5EF4-FFF2-40B4-BE49-F238E27FC236}">
                <a16:creationId xmlns:a16="http://schemas.microsoft.com/office/drawing/2014/main" id="{9D31FBD9-C14B-4088-B856-BC937737FF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0310" y="710472"/>
            <a:ext cx="2247566" cy="2376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ángulo 3">
            <a:extLst>
              <a:ext uri="{FF2B5EF4-FFF2-40B4-BE49-F238E27FC236}">
                <a16:creationId xmlns:a16="http://schemas.microsoft.com/office/drawing/2014/main" id="{51F0EA0E-CA3F-4434-BBE9-87F6F955E9F5}"/>
              </a:ext>
            </a:extLst>
          </p:cNvPr>
          <p:cNvSpPr/>
          <p:nvPr/>
        </p:nvSpPr>
        <p:spPr>
          <a:xfrm>
            <a:off x="8225088" y="3338961"/>
            <a:ext cx="3227871" cy="646331"/>
          </a:xfrm>
          <a:prstGeom prst="rect">
            <a:avLst/>
          </a:prstGeom>
          <a:noFill/>
        </p:spPr>
        <p:txBody>
          <a:bodyPr wrap="none" lIns="91440" tIns="45720" rIns="91440" bIns="45720">
            <a:spAutoFit/>
          </a:bodyPr>
          <a:lstStyle/>
          <a:p>
            <a:pPr algn="ctr"/>
            <a:r>
              <a:rPr lang="es-ES" sz="3600" dirty="0">
                <a:ln w="0"/>
                <a:effectLst>
                  <a:outerShdw blurRad="38100" dist="19050" dir="2700000" algn="tl" rotWithShape="0">
                    <a:schemeClr val="dk1">
                      <a:alpha val="40000"/>
                    </a:schemeClr>
                  </a:outerShdw>
                </a:effectLst>
              </a:rPr>
              <a:t>John Paul Kotter</a:t>
            </a:r>
            <a:endParaRPr lang="es-ES" sz="3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30057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B923DAA-7E14-4DFE-9087-D97D797DF45A}"/>
              </a:ext>
            </a:extLst>
          </p:cNvPr>
          <p:cNvSpPr txBox="1"/>
          <p:nvPr/>
        </p:nvSpPr>
        <p:spPr>
          <a:xfrm>
            <a:off x="110357" y="310799"/>
            <a:ext cx="11971285" cy="668516"/>
          </a:xfrm>
          <a:prstGeom prst="rect">
            <a:avLst/>
          </a:prstGeom>
          <a:noFill/>
        </p:spPr>
        <p:txBody>
          <a:bodyPr wrap="square">
            <a:spAutoFit/>
          </a:bodyPr>
          <a:lstStyle/>
          <a:p>
            <a:pPr algn="ctr">
              <a:lnSpc>
                <a:spcPct val="115000"/>
              </a:lnSpc>
              <a:defRPr/>
            </a:pPr>
            <a:r>
              <a:rPr lang="es-ES" altLang="es-ES" sz="3600" b="1" dirty="0">
                <a:solidFill>
                  <a:srgbClr val="FF0000"/>
                </a:solidFill>
                <a:latin typeface="Lato Black" panose="020F0A02020204030203" pitchFamily="34" charset="0"/>
                <a:sym typeface="Source Sans Pro" panose="020B0503030403020204" pitchFamily="34" charset="0"/>
              </a:rPr>
              <a:t>JUSTIFICACIÓN DE LA NECESIDAD</a:t>
            </a:r>
          </a:p>
        </p:txBody>
      </p:sp>
      <p:sp>
        <p:nvSpPr>
          <p:cNvPr id="7" name="CuadroTexto 6">
            <a:extLst>
              <a:ext uri="{FF2B5EF4-FFF2-40B4-BE49-F238E27FC236}">
                <a16:creationId xmlns:a16="http://schemas.microsoft.com/office/drawing/2014/main" id="{89E21FEE-FBCF-4ECB-8A6B-BA4BAD5CFBC4}"/>
              </a:ext>
            </a:extLst>
          </p:cNvPr>
          <p:cNvSpPr txBox="1"/>
          <p:nvPr/>
        </p:nvSpPr>
        <p:spPr>
          <a:xfrm>
            <a:off x="925224" y="1336119"/>
            <a:ext cx="10942819" cy="3477875"/>
          </a:xfrm>
          <a:prstGeom prst="rect">
            <a:avLst/>
          </a:prstGeom>
          <a:noFill/>
        </p:spPr>
        <p:txBody>
          <a:bodyPr wrap="square">
            <a:spAutoFit/>
          </a:bodyPr>
          <a:lstStyle/>
          <a:p>
            <a:pPr algn="l"/>
            <a:r>
              <a:rPr lang="es-ES" sz="2800" b="1" i="0" u="none" strike="noStrike" baseline="0" dirty="0">
                <a:solidFill>
                  <a:srgbClr val="B4CE39"/>
                </a:solidFill>
                <a:latin typeface="SourceSansPro-Bold"/>
              </a:rPr>
              <a:t>1 - </a:t>
            </a:r>
            <a:r>
              <a:rPr lang="es-ES" sz="2800" b="1" i="0" u="none" strike="noStrike" baseline="0" dirty="0">
                <a:solidFill>
                  <a:srgbClr val="0D1D2C"/>
                </a:solidFill>
                <a:latin typeface="SourceSansPro-Bold"/>
              </a:rPr>
              <a:t>Exponer las razones para utilizar OKR.</a:t>
            </a:r>
          </a:p>
          <a:p>
            <a:pPr algn="l"/>
            <a:endParaRPr lang="es-ES" sz="2400" dirty="0">
              <a:solidFill>
                <a:srgbClr val="000000"/>
              </a:solidFill>
              <a:latin typeface="SourceSansPro-Regular"/>
            </a:endParaRPr>
          </a:p>
          <a:p>
            <a:pPr algn="l"/>
            <a:r>
              <a:rPr lang="es-ES" sz="2400" dirty="0">
                <a:solidFill>
                  <a:srgbClr val="000000"/>
                </a:solidFill>
                <a:latin typeface="SourceSansPro-Regular"/>
              </a:rPr>
              <a:t>D</a:t>
            </a:r>
            <a:r>
              <a:rPr lang="es-ES" sz="2400" b="0" i="0" u="none" strike="noStrike" baseline="0" dirty="0">
                <a:solidFill>
                  <a:srgbClr val="000000"/>
                </a:solidFill>
                <a:latin typeface="SourceSansPro-Regular"/>
              </a:rPr>
              <a:t>ecidir para que queremos aplicarlo:</a:t>
            </a:r>
          </a:p>
          <a:p>
            <a:pPr algn="l"/>
            <a:endParaRPr lang="es-ES" sz="2400" b="1" i="0" u="none" strike="noStrike" baseline="0" dirty="0">
              <a:solidFill>
                <a:srgbClr val="B4CE39"/>
              </a:solidFill>
              <a:latin typeface="SourceSansPro-Bold"/>
            </a:endParaRPr>
          </a:p>
          <a:p>
            <a:pPr algn="l"/>
            <a:r>
              <a:rPr lang="es-ES" sz="2400" b="1" i="0" u="none" strike="noStrike" baseline="0" dirty="0">
                <a:solidFill>
                  <a:srgbClr val="B4CE39"/>
                </a:solidFill>
                <a:latin typeface="SourceSansPro-Bold"/>
              </a:rPr>
              <a:t>a. </a:t>
            </a:r>
            <a:r>
              <a:rPr lang="es-ES" sz="2400" b="0" i="0" u="none" strike="noStrike" baseline="0" dirty="0">
                <a:solidFill>
                  <a:srgbClr val="000000"/>
                </a:solidFill>
                <a:latin typeface="SourceSansPro-Regular"/>
              </a:rPr>
              <a:t>Enfocarse en lo importante para ser mas productivos.</a:t>
            </a:r>
          </a:p>
          <a:p>
            <a:pPr algn="l"/>
            <a:r>
              <a:rPr lang="es-ES" sz="2400" b="1" i="0" u="none" strike="noStrike" baseline="0" dirty="0">
                <a:solidFill>
                  <a:srgbClr val="B4CE39"/>
                </a:solidFill>
                <a:latin typeface="SourceSansPro-Bold"/>
              </a:rPr>
              <a:t>b. </a:t>
            </a:r>
            <a:r>
              <a:rPr lang="es-ES" sz="2400" b="0" i="0" u="none" strike="noStrike" baseline="0" dirty="0">
                <a:solidFill>
                  <a:srgbClr val="000000"/>
                </a:solidFill>
                <a:latin typeface="SourceSansPro-Regular"/>
              </a:rPr>
              <a:t>Medir los resultados de nuestro trabajo para poder mejorar.</a:t>
            </a:r>
          </a:p>
          <a:p>
            <a:pPr algn="l"/>
            <a:r>
              <a:rPr lang="es-ES" sz="2400" b="1" i="0" u="none" strike="noStrike" baseline="0" dirty="0">
                <a:solidFill>
                  <a:srgbClr val="B4CE39"/>
                </a:solidFill>
                <a:latin typeface="SourceSansPro-Bold"/>
              </a:rPr>
              <a:t>c. </a:t>
            </a:r>
            <a:r>
              <a:rPr lang="es-ES" sz="2400" b="0" i="0" u="none" strike="noStrike" baseline="0" dirty="0">
                <a:solidFill>
                  <a:srgbClr val="000000"/>
                </a:solidFill>
                <a:latin typeface="SourceSansPro-Regular"/>
              </a:rPr>
              <a:t>Tener una estrategia común para estar mas alineados.</a:t>
            </a:r>
          </a:p>
          <a:p>
            <a:pPr algn="l"/>
            <a:r>
              <a:rPr lang="es-ES" sz="2400" b="1" i="0" u="none" strike="noStrike" baseline="0" dirty="0">
                <a:solidFill>
                  <a:srgbClr val="B4CE39"/>
                </a:solidFill>
                <a:latin typeface="SourceSansPro-Bold"/>
              </a:rPr>
              <a:t>d. </a:t>
            </a:r>
            <a:r>
              <a:rPr lang="es-ES" sz="2400" b="0" i="0" u="none" strike="noStrike" baseline="0" dirty="0">
                <a:solidFill>
                  <a:srgbClr val="000000"/>
                </a:solidFill>
                <a:latin typeface="SourceSansPro-Regular"/>
              </a:rPr>
              <a:t>Involucrar mas a las personas en la estrategia para motivarlos</a:t>
            </a:r>
          </a:p>
          <a:p>
            <a:pPr algn="l"/>
            <a:endParaRPr lang="es-ES" sz="2400" dirty="0">
              <a:solidFill>
                <a:srgbClr val="000000"/>
              </a:solidFill>
              <a:latin typeface="SourceSansPro-Regular"/>
            </a:endParaRPr>
          </a:p>
        </p:txBody>
      </p:sp>
    </p:spTree>
    <p:extLst>
      <p:ext uri="{BB962C8B-B14F-4D97-AF65-F5344CB8AC3E}">
        <p14:creationId xmlns:p14="http://schemas.microsoft.com/office/powerpoint/2010/main" val="1205259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52B069D-9FA9-4AE5-9DDA-CBDA8F474038}"/>
              </a:ext>
            </a:extLst>
          </p:cNvPr>
          <p:cNvSpPr txBox="1"/>
          <p:nvPr/>
        </p:nvSpPr>
        <p:spPr>
          <a:xfrm>
            <a:off x="1675563" y="430254"/>
            <a:ext cx="10516437" cy="5570756"/>
          </a:xfrm>
          <a:prstGeom prst="rect">
            <a:avLst/>
          </a:prstGeom>
          <a:noFill/>
        </p:spPr>
        <p:txBody>
          <a:bodyPr wrap="square">
            <a:spAutoFit/>
          </a:bodyPr>
          <a:lstStyle/>
          <a:p>
            <a:pPr algn="l"/>
            <a:r>
              <a:rPr lang="es-ES" sz="2800" b="1" i="0" u="none" strike="noStrike" baseline="0" dirty="0">
                <a:solidFill>
                  <a:srgbClr val="B4CE39"/>
                </a:solidFill>
                <a:latin typeface="SourceSansPro-Bold"/>
              </a:rPr>
              <a:t>2 - </a:t>
            </a:r>
            <a:r>
              <a:rPr lang="es-ES" sz="2800" b="1" i="0" u="none" strike="noStrike" baseline="0" dirty="0">
                <a:solidFill>
                  <a:srgbClr val="0D1D2C"/>
                </a:solidFill>
                <a:latin typeface="SourceSansPro-Bold"/>
              </a:rPr>
              <a:t>Qué tipo de implantación </a:t>
            </a:r>
            <a:r>
              <a:rPr lang="es-ES" sz="2800" b="1" dirty="0">
                <a:solidFill>
                  <a:srgbClr val="0D1D2C"/>
                </a:solidFill>
                <a:latin typeface="SourceSansPro-Bold"/>
              </a:rPr>
              <a:t>queremos</a:t>
            </a:r>
            <a:r>
              <a:rPr lang="es-ES" sz="2800" b="1" i="0" u="none" strike="noStrike" baseline="0" dirty="0">
                <a:solidFill>
                  <a:srgbClr val="0D1D2C"/>
                </a:solidFill>
                <a:latin typeface="SourceSansPro-Bold"/>
              </a:rPr>
              <a:t> realizar.</a:t>
            </a:r>
          </a:p>
          <a:p>
            <a:pPr algn="l"/>
            <a:endParaRPr lang="es-ES" dirty="0">
              <a:solidFill>
                <a:srgbClr val="000000"/>
              </a:solidFill>
              <a:latin typeface="SourceSansPro-Regular"/>
            </a:endParaRPr>
          </a:p>
          <a:p>
            <a:pPr marL="457200" indent="-457200" algn="l">
              <a:buAutoNum type="alphaLcPeriod"/>
            </a:pP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Implantación total. </a:t>
            </a:r>
          </a:p>
          <a:p>
            <a:pPr marL="457200" indent="-457200" algn="l">
              <a:buAutoNum type="alphaLcPeriod"/>
            </a:pPr>
            <a:endParaRPr lang="es-ES" sz="2400" b="1" i="0" u="none" strike="noStrike" baseline="0" dirty="0">
              <a:solidFill>
                <a:srgbClr val="0D1D2C"/>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b.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Implantación en uno o varios equipos o áreas de organización.</a:t>
            </a:r>
          </a:p>
          <a:p>
            <a:pPr algn="l"/>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 </a:t>
            </a:r>
            <a:endParaRPr lang="es-ES" sz="2400" b="0" i="0" u="none" strike="noStrike" baseline="0" dirty="0">
              <a:solidFill>
                <a:srgbClr val="000000"/>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c.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Realización de un piloto.</a:t>
            </a:r>
          </a:p>
          <a:p>
            <a:pPr algn="l"/>
            <a:endParaRPr lang="es-ES" sz="2400" b="1" dirty="0">
              <a:solidFill>
                <a:srgbClr val="0D1D2C"/>
              </a:solidFill>
              <a:latin typeface="Source Sans Pro Light" panose="020B0403030403020204" pitchFamily="34" charset="0"/>
              <a:ea typeface="Source Sans Pro Light" panose="020B0403030403020204" pitchFamily="34" charset="0"/>
            </a:endParaRPr>
          </a:p>
          <a:p>
            <a:pPr algn="l"/>
            <a:r>
              <a:rPr lang="es-ES" sz="2800" b="1" i="0" u="none" strike="noStrike" baseline="0" dirty="0">
                <a:solidFill>
                  <a:srgbClr val="B4CE39"/>
                </a:solidFill>
                <a:latin typeface="SourceSansPro-Bold"/>
              </a:rPr>
              <a:t>3 - </a:t>
            </a:r>
            <a:r>
              <a:rPr lang="es-ES" sz="2800" b="1" i="0" u="none" strike="noStrike" baseline="0" dirty="0">
                <a:solidFill>
                  <a:srgbClr val="0D1D2C"/>
                </a:solidFill>
                <a:latin typeface="SourceSansPro-Bold"/>
              </a:rPr>
              <a:t>Decidir por donde vamos a empezar OKR.</a:t>
            </a:r>
          </a:p>
          <a:p>
            <a:pPr algn="l"/>
            <a:endParaRPr lang="es-ES" sz="1800" b="1" i="0" u="none" strike="noStrike" baseline="0" dirty="0">
              <a:solidFill>
                <a:srgbClr val="B4CE39"/>
              </a:solidFill>
              <a:latin typeface="SourceSansPro-Bold"/>
            </a:endParaRPr>
          </a:p>
          <a:p>
            <a:pPr marL="457200" indent="-457200" algn="l">
              <a:buAutoNum type="alphaLcPeriod"/>
            </a:pP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Comenzar por la dirección general</a:t>
            </a:r>
          </a:p>
          <a:p>
            <a:pPr marL="457200" indent="-457200" algn="l">
              <a:buAutoNum type="alphaLcPeriod"/>
            </a:pPr>
            <a:endParaRPr lang="es-ES" sz="2400" b="0" i="0" u="none" strike="noStrike" baseline="0" dirty="0">
              <a:solidFill>
                <a:srgbClr val="000000"/>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b.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Comenzar por un área o equipo </a:t>
            </a:r>
          </a:p>
          <a:p>
            <a:pPr algn="l"/>
            <a:endParaRPr lang="es-ES" sz="2400" b="1" i="0" u="none" strike="noStrike" baseline="0" dirty="0">
              <a:solidFill>
                <a:srgbClr val="0D1D2C"/>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c.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Comenzar de forma distribuida</a:t>
            </a:r>
            <a:endParaRPr lang="es-ES" sz="2400" dirty="0">
              <a:latin typeface="Source Sans Pro Light" panose="020B0403030403020204" pitchFamily="34" charset="0"/>
              <a:ea typeface="Source Sans Pro Light" panose="020B0403030403020204" pitchFamily="34" charset="0"/>
            </a:endParaRPr>
          </a:p>
        </p:txBody>
      </p:sp>
    </p:spTree>
    <p:extLst>
      <p:ext uri="{BB962C8B-B14F-4D97-AF65-F5344CB8AC3E}">
        <p14:creationId xmlns:p14="http://schemas.microsoft.com/office/powerpoint/2010/main" val="1330849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DAC1FA8-55A9-4DAE-AF48-ECDAE3D0CA30}"/>
              </a:ext>
            </a:extLst>
          </p:cNvPr>
          <p:cNvSpPr txBox="1"/>
          <p:nvPr/>
        </p:nvSpPr>
        <p:spPr>
          <a:xfrm>
            <a:off x="396402" y="632568"/>
            <a:ext cx="11352551" cy="4216539"/>
          </a:xfrm>
          <a:prstGeom prst="rect">
            <a:avLst/>
          </a:prstGeom>
          <a:noFill/>
        </p:spPr>
        <p:txBody>
          <a:bodyPr wrap="square">
            <a:spAutoFit/>
          </a:bodyPr>
          <a:lstStyle/>
          <a:p>
            <a:pPr algn="l"/>
            <a:r>
              <a:rPr lang="es-ES" sz="2800" b="1" i="0" u="none" strike="noStrike" baseline="0" dirty="0">
                <a:solidFill>
                  <a:srgbClr val="B4CE39"/>
                </a:solidFill>
                <a:latin typeface="SourceSansPro-Bold"/>
              </a:rPr>
              <a:t>4 - </a:t>
            </a:r>
            <a:r>
              <a:rPr lang="es-ES" sz="4400" b="1" i="0" u="none" strike="noStrike" baseline="0" dirty="0">
                <a:solidFill>
                  <a:srgbClr val="0D1D2C"/>
                </a:solidFill>
                <a:latin typeface="SourceSansPro-Bold"/>
              </a:rPr>
              <a:t>Decidir la forma </a:t>
            </a:r>
            <a:r>
              <a:rPr lang="es-ES" sz="2800" b="1" i="0" u="none" strike="noStrike" baseline="0" dirty="0">
                <a:solidFill>
                  <a:srgbClr val="0D1D2C"/>
                </a:solidFill>
                <a:latin typeface="SourceSansPro-Bold"/>
              </a:rPr>
              <a:t>en la que vamos a </a:t>
            </a:r>
            <a:r>
              <a:rPr lang="es-ES" sz="4400" b="1" i="0" u="none" strike="noStrike" baseline="0" dirty="0">
                <a:solidFill>
                  <a:srgbClr val="0D1D2C"/>
                </a:solidFill>
                <a:latin typeface="SourceSansPro-Bold"/>
              </a:rPr>
              <a:t>comunicar </a:t>
            </a:r>
            <a:r>
              <a:rPr lang="es-ES" sz="2800" b="1" i="0" u="none" strike="noStrike" baseline="0" dirty="0">
                <a:solidFill>
                  <a:srgbClr val="0D1D2C"/>
                </a:solidFill>
                <a:latin typeface="SourceSansPro-Bold"/>
              </a:rPr>
              <a:t>la decisión y el proceso de puesta en marcha de la aplicación de OKR.</a:t>
            </a:r>
          </a:p>
          <a:p>
            <a:pPr algn="l"/>
            <a:endParaRPr lang="es-ES" sz="2800" b="1" i="0" u="none" strike="noStrike" baseline="0" dirty="0">
              <a:solidFill>
                <a:srgbClr val="0D1D2C"/>
              </a:solidFill>
              <a:latin typeface="SourceSansPro-Bold"/>
            </a:endParaRPr>
          </a:p>
          <a:p>
            <a:pPr algn="l"/>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a. Comenzar realizando un proceso de formación</a:t>
            </a:r>
          </a:p>
          <a:p>
            <a:pPr algn="l"/>
            <a:endParaRPr lang="es-ES" sz="2400" b="1" i="0" u="none" strike="noStrike" baseline="0" dirty="0">
              <a:solidFill>
                <a:srgbClr val="0D1D2C"/>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b.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Acompañar a los equipos y las personas para ayudarles a diseñar sus primeros OKR</a:t>
            </a:r>
            <a:r>
              <a:rPr lang="es-ES" sz="2400" dirty="0">
                <a:solidFill>
                  <a:srgbClr val="000000"/>
                </a:solidFill>
                <a:latin typeface="Source Sans Pro Light" panose="020B0403030403020204" pitchFamily="34" charset="0"/>
                <a:ea typeface="Source Sans Pro Light" panose="020B0403030403020204" pitchFamily="34" charset="0"/>
              </a:rPr>
              <a:t>.</a:t>
            </a:r>
          </a:p>
          <a:p>
            <a:pPr algn="l"/>
            <a:endParaRPr lang="es-ES" sz="2400" b="0" i="0" u="none" strike="noStrike" baseline="0" dirty="0">
              <a:solidFill>
                <a:srgbClr val="000000"/>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c.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Realizar una campaña de difusión sobre la importancia de usar OKR.</a:t>
            </a:r>
          </a:p>
          <a:p>
            <a:pPr algn="l"/>
            <a:endParaRPr lang="es-ES" sz="2400" dirty="0">
              <a:solidFill>
                <a:srgbClr val="000000"/>
              </a:solidFill>
              <a:latin typeface="Source Sans Pro Light" panose="020B0403030403020204" pitchFamily="34" charset="0"/>
              <a:ea typeface="Source Sans Pro Light" panose="020B0403030403020204" pitchFamily="34" charset="0"/>
            </a:endParaRPr>
          </a:p>
          <a:p>
            <a:pPr algn="l"/>
            <a:r>
              <a:rPr lang="es-ES" sz="2400" b="1" i="0" u="none" strike="noStrike" baseline="0" dirty="0">
                <a:solidFill>
                  <a:srgbClr val="B4CE39"/>
                </a:solidFill>
                <a:latin typeface="Source Sans Pro Light" panose="020B0403030403020204" pitchFamily="34" charset="0"/>
                <a:ea typeface="Source Sans Pro Light" panose="020B0403030403020204" pitchFamily="34" charset="0"/>
              </a:rPr>
              <a:t>d. </a:t>
            </a:r>
            <a:r>
              <a:rPr lang="es-ES" sz="2400" b="1" i="0" u="none" strike="noStrike" baseline="0" dirty="0">
                <a:solidFill>
                  <a:srgbClr val="0D1D2C"/>
                </a:solidFill>
                <a:latin typeface="Source Sans Pro Light" panose="020B0403030403020204" pitchFamily="34" charset="0"/>
                <a:ea typeface="Source Sans Pro Light" panose="020B0403030403020204" pitchFamily="34" charset="0"/>
              </a:rPr>
              <a:t>Crear un equipo de OKR </a:t>
            </a:r>
            <a:r>
              <a:rPr lang="es-ES" sz="2400" b="1" dirty="0">
                <a:solidFill>
                  <a:srgbClr val="0D1D2C"/>
                </a:solidFill>
                <a:latin typeface="Source Sans Pro Light" panose="020B0403030403020204" pitchFamily="34" charset="0"/>
                <a:ea typeface="Source Sans Pro Light" panose="020B0403030403020204" pitchFamily="34" charset="0"/>
              </a:rPr>
              <a:t>Manager (OKR </a:t>
            </a:r>
            <a:r>
              <a:rPr lang="es-ES" sz="2400" b="1" dirty="0" err="1">
                <a:solidFill>
                  <a:srgbClr val="0D1D2C"/>
                </a:solidFill>
                <a:latin typeface="Source Sans Pro Light" panose="020B0403030403020204" pitchFamily="34" charset="0"/>
                <a:ea typeface="Source Sans Pro Light" panose="020B0403030403020204" pitchFamily="34" charset="0"/>
              </a:rPr>
              <a:t>Champion</a:t>
            </a:r>
            <a:r>
              <a:rPr lang="es-ES" sz="2400" b="1" dirty="0">
                <a:solidFill>
                  <a:srgbClr val="0D1D2C"/>
                </a:solidFill>
                <a:latin typeface="Source Sans Pro Light" panose="020B0403030403020204" pitchFamily="34" charset="0"/>
                <a:ea typeface="Source Sans Pro Light" panose="020B0403030403020204" pitchFamily="34" charset="0"/>
              </a:rPr>
              <a:t>)</a:t>
            </a:r>
            <a:endParaRPr lang="es-ES" sz="2400" dirty="0">
              <a:latin typeface="Source Sans Pro Light" panose="020B0403030403020204" pitchFamily="34" charset="0"/>
              <a:ea typeface="Source Sans Pro Light" panose="020B0403030403020204" pitchFamily="34" charset="0"/>
            </a:endParaRPr>
          </a:p>
        </p:txBody>
      </p:sp>
    </p:spTree>
    <p:extLst>
      <p:ext uri="{BB962C8B-B14F-4D97-AF65-F5344CB8AC3E}">
        <p14:creationId xmlns:p14="http://schemas.microsoft.com/office/powerpoint/2010/main" val="1955920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331DB6E-A690-47E2-AABF-9FF01B263D86}"/>
              </a:ext>
            </a:extLst>
          </p:cNvPr>
          <p:cNvSpPr txBox="1"/>
          <p:nvPr/>
        </p:nvSpPr>
        <p:spPr>
          <a:xfrm>
            <a:off x="617095" y="306624"/>
            <a:ext cx="10957810" cy="3539430"/>
          </a:xfrm>
          <a:prstGeom prst="rect">
            <a:avLst/>
          </a:prstGeom>
          <a:noFill/>
        </p:spPr>
        <p:txBody>
          <a:bodyPr wrap="square">
            <a:spAutoFit/>
          </a:bodyPr>
          <a:lstStyle/>
          <a:p>
            <a:pPr algn="l"/>
            <a:r>
              <a:rPr lang="es-ES" sz="2800" b="1" i="0" u="none" strike="noStrike" baseline="0" dirty="0">
                <a:solidFill>
                  <a:srgbClr val="B4CE39"/>
                </a:solidFill>
                <a:latin typeface="SourceSansPro-Bold"/>
              </a:rPr>
              <a:t>5 - </a:t>
            </a:r>
            <a:r>
              <a:rPr lang="es-ES" sz="2800" b="1" dirty="0">
                <a:solidFill>
                  <a:srgbClr val="0D1D2C"/>
                </a:solidFill>
                <a:latin typeface="SourceSansPro-Bold"/>
              </a:rPr>
              <a:t>Pensar</a:t>
            </a:r>
            <a:r>
              <a:rPr lang="es-ES" sz="2800" b="1" i="0" u="none" strike="noStrike" baseline="0" dirty="0">
                <a:solidFill>
                  <a:srgbClr val="0D1D2C"/>
                </a:solidFill>
                <a:latin typeface="SourceSansPro-Bold"/>
              </a:rPr>
              <a:t> cómo vamos a compartir los OKR definidos.</a:t>
            </a:r>
          </a:p>
          <a:p>
            <a:pPr algn="l"/>
            <a:endParaRPr lang="es-ES" sz="2800" b="1" i="0" u="none" strike="noStrike" baseline="0" dirty="0">
              <a:solidFill>
                <a:srgbClr val="B4CE39"/>
              </a:solidFill>
              <a:latin typeface="SourceSansPro-Bold"/>
            </a:endParaRPr>
          </a:p>
          <a:p>
            <a:pPr marL="514350" indent="-514350" algn="l">
              <a:buAutoNum type="alphaLcPeriod"/>
            </a:pPr>
            <a:r>
              <a:rPr lang="es-ES" sz="2800" b="1" i="0" u="none" strike="noStrike" baseline="0" dirty="0">
                <a:solidFill>
                  <a:srgbClr val="0D1D2C"/>
                </a:solidFill>
                <a:latin typeface="Source Sans Pro Light" panose="020B0403030403020204" pitchFamily="34" charset="0"/>
                <a:ea typeface="Source Sans Pro Light" panose="020B0403030403020204" pitchFamily="34" charset="0"/>
              </a:rPr>
              <a:t>La más sencilla es una hoja de cálculo compartida</a:t>
            </a:r>
            <a:r>
              <a:rPr lang="es-ES" sz="2800" b="0" i="0" u="none" strike="noStrike" baseline="0" dirty="0">
                <a:solidFill>
                  <a:srgbClr val="000000"/>
                </a:solidFill>
                <a:latin typeface="Source Sans Pro Light" panose="020B0403030403020204" pitchFamily="34" charset="0"/>
                <a:ea typeface="Source Sans Pro Light" panose="020B0403030403020204" pitchFamily="34" charset="0"/>
              </a:rPr>
              <a:t>.</a:t>
            </a:r>
          </a:p>
          <a:p>
            <a:pPr marL="514350" indent="-514350" algn="l">
              <a:buAutoNum type="alphaLcPeriod"/>
            </a:pPr>
            <a:endParaRPr lang="es-ES" sz="2800" b="0" i="0" u="none" strike="noStrike" baseline="0" dirty="0">
              <a:solidFill>
                <a:srgbClr val="000000"/>
              </a:solidFill>
              <a:latin typeface="Source Sans Pro Light" panose="020B0403030403020204" pitchFamily="34" charset="0"/>
              <a:ea typeface="Source Sans Pro Light" panose="020B0403030403020204" pitchFamily="34" charset="0"/>
            </a:endParaRPr>
          </a:p>
          <a:p>
            <a:pPr algn="l"/>
            <a:r>
              <a:rPr lang="es-ES" sz="2800" b="1" i="0" u="none" strike="noStrike" baseline="0" dirty="0">
                <a:solidFill>
                  <a:srgbClr val="B4CE39"/>
                </a:solidFill>
                <a:latin typeface="Source Sans Pro Light" panose="020B0403030403020204" pitchFamily="34" charset="0"/>
                <a:ea typeface="Source Sans Pro Light" panose="020B0403030403020204" pitchFamily="34" charset="0"/>
              </a:rPr>
              <a:t>b. </a:t>
            </a:r>
            <a:r>
              <a:rPr lang="es-ES" sz="2800" b="1" i="0" u="none" strike="noStrike" baseline="0" dirty="0">
                <a:solidFill>
                  <a:srgbClr val="0D1D2C"/>
                </a:solidFill>
                <a:latin typeface="Source Sans Pro Light" panose="020B0403030403020204" pitchFamily="34" charset="0"/>
                <a:ea typeface="Source Sans Pro Light" panose="020B0403030403020204" pitchFamily="34" charset="0"/>
              </a:rPr>
              <a:t>Utilizar una plantilla de una aplicación de gestión de proyectos.</a:t>
            </a:r>
          </a:p>
          <a:p>
            <a:pPr algn="l"/>
            <a:endParaRPr lang="es-ES" sz="2800" dirty="0">
              <a:solidFill>
                <a:srgbClr val="000000"/>
              </a:solidFill>
              <a:latin typeface="Source Sans Pro Light" panose="020B0403030403020204" pitchFamily="34" charset="0"/>
              <a:ea typeface="Source Sans Pro Light" panose="020B0403030403020204" pitchFamily="34" charset="0"/>
            </a:endParaRPr>
          </a:p>
          <a:p>
            <a:pPr algn="l"/>
            <a:r>
              <a:rPr lang="es-ES" sz="2800" b="1" i="0" u="none" strike="noStrike" baseline="0" dirty="0">
                <a:solidFill>
                  <a:srgbClr val="B4CE39"/>
                </a:solidFill>
                <a:latin typeface="Source Sans Pro Light" panose="020B0403030403020204" pitchFamily="34" charset="0"/>
                <a:ea typeface="Source Sans Pro Light" panose="020B0403030403020204" pitchFamily="34" charset="0"/>
              </a:rPr>
              <a:t>c. </a:t>
            </a:r>
            <a:r>
              <a:rPr lang="es-ES" sz="2800" b="1" i="0" u="none" strike="noStrike" baseline="0" dirty="0">
                <a:solidFill>
                  <a:srgbClr val="0D1D2C"/>
                </a:solidFill>
                <a:latin typeface="Source Sans Pro Light" panose="020B0403030403020204" pitchFamily="34" charset="0"/>
                <a:ea typeface="Source Sans Pro Light" panose="020B0403030403020204" pitchFamily="34" charset="0"/>
              </a:rPr>
              <a:t>Recurrir a un software específico de gestión de OKR.</a:t>
            </a:r>
          </a:p>
          <a:p>
            <a:pPr algn="l"/>
            <a:endParaRPr lang="es-ES" sz="2800" b="1" dirty="0">
              <a:solidFill>
                <a:srgbClr val="0D1D2C"/>
              </a:solidFill>
              <a:latin typeface="Source Sans Pro Light" panose="020B0403030403020204" pitchFamily="34" charset="0"/>
              <a:ea typeface="Source Sans Pro Light" panose="020B0403030403020204" pitchFamily="34" charset="0"/>
            </a:endParaRPr>
          </a:p>
        </p:txBody>
      </p:sp>
    </p:spTree>
    <p:extLst>
      <p:ext uri="{BB962C8B-B14F-4D97-AF65-F5344CB8AC3E}">
        <p14:creationId xmlns:p14="http://schemas.microsoft.com/office/powerpoint/2010/main" val="27719235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1927</TotalTime>
  <Words>1421</Words>
  <Application>Microsoft Office PowerPoint</Application>
  <PresentationFormat>Panorámica</PresentationFormat>
  <Paragraphs>160</Paragraphs>
  <Slides>19</Slides>
  <Notes>5</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19</vt:i4>
      </vt:variant>
    </vt:vector>
  </HeadingPairs>
  <TitlesOfParts>
    <vt:vector size="31" baseType="lpstr">
      <vt:lpstr>Arial</vt:lpstr>
      <vt:lpstr>Bookman Old Style</vt:lpstr>
      <vt:lpstr>Calibri</vt:lpstr>
      <vt:lpstr>Calibri Light</vt:lpstr>
      <vt:lpstr>Comfortaa</vt:lpstr>
      <vt:lpstr>Lato Black</vt:lpstr>
      <vt:lpstr>Source Sans Pro</vt:lpstr>
      <vt:lpstr>Source Sans Pro Light</vt:lpstr>
      <vt:lpstr>SourceSansPro-Bold</vt:lpstr>
      <vt:lpstr>SourceSansPro-Regular</vt:lpstr>
      <vt:lpstr>Trebuchet MS</vt:lpstr>
      <vt:lpstr>Tema de Office</vt:lpstr>
      <vt:lpstr> Desarrolla Objetivos y Resultados Clave como lo hace Google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Fco. Javier Rivero</dc:creator>
  <cp:lastModifiedBy>Javier Rivero Romero</cp:lastModifiedBy>
  <cp:revision>47</cp:revision>
  <dcterms:created xsi:type="dcterms:W3CDTF">2021-06-21T14:54:51Z</dcterms:created>
  <dcterms:modified xsi:type="dcterms:W3CDTF">2022-10-20T20:55:57Z</dcterms:modified>
</cp:coreProperties>
</file>