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9" r:id="rId4"/>
    <p:sldId id="1130" r:id="rId5"/>
    <p:sldId id="302" r:id="rId6"/>
    <p:sldId id="293" r:id="rId7"/>
    <p:sldId id="294" r:id="rId8"/>
    <p:sldId id="295" r:id="rId9"/>
    <p:sldId id="301" r:id="rId10"/>
    <p:sldId id="296" r:id="rId11"/>
    <p:sldId id="262" r:id="rId12"/>
    <p:sldId id="263" r:id="rId13"/>
    <p:sldId id="264" r:id="rId14"/>
    <p:sldId id="303" r:id="rId15"/>
    <p:sldId id="1129" r:id="rId16"/>
    <p:sldId id="309" r:id="rId17"/>
    <p:sldId id="310" r:id="rId18"/>
    <p:sldId id="270" r:id="rId19"/>
    <p:sldId id="308" r:id="rId20"/>
    <p:sldId id="305" r:id="rId21"/>
    <p:sldId id="803" r:id="rId22"/>
    <p:sldId id="809" r:id="rId23"/>
    <p:sldId id="306" r:id="rId24"/>
    <p:sldId id="804" r:id="rId25"/>
    <p:sldId id="806" r:id="rId26"/>
    <p:sldId id="300" r:id="rId27"/>
    <p:sldId id="292" r:id="rId28"/>
    <p:sldId id="1131" r:id="rId29"/>
    <p:sldId id="805" r:id="rId30"/>
    <p:sldId id="257" r:id="rId31"/>
    <p:sldId id="307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F55-06ED-4D11-B9E8-CA384A33F136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2D3D3-B643-4667-99BF-49F82B3A8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8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58ceb5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58ceb5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437;g514637c245_1_24:notes">
            <a:extLst>
              <a:ext uri="{FF2B5EF4-FFF2-40B4-BE49-F238E27FC236}">
                <a16:creationId xmlns:a16="http://schemas.microsoft.com/office/drawing/2014/main" id="{36929F17-5C2F-4670-B8E7-D588D462DF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438;g514637c245_1_24:notes">
            <a:extLst>
              <a:ext uri="{FF2B5EF4-FFF2-40B4-BE49-F238E27FC236}">
                <a16:creationId xmlns:a16="http://schemas.microsoft.com/office/drawing/2014/main" id="{31A3E248-7124-4D3E-AFAB-FEA084B8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444;g6311e589d8_0_0:notes">
            <a:extLst>
              <a:ext uri="{FF2B5EF4-FFF2-40B4-BE49-F238E27FC236}">
                <a16:creationId xmlns:a16="http://schemas.microsoft.com/office/drawing/2014/main" id="{6D472B23-B116-480F-B359-F9E7FB4AE5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Google Shape;445;g6311e589d8_0_0:notes">
            <a:extLst>
              <a:ext uri="{FF2B5EF4-FFF2-40B4-BE49-F238E27FC236}">
                <a16:creationId xmlns:a16="http://schemas.microsoft.com/office/drawing/2014/main" id="{6E41A0AD-C6DC-40ED-84B5-7B84A695D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451;g5bb566b49b_0_0:notes">
            <a:extLst>
              <a:ext uri="{FF2B5EF4-FFF2-40B4-BE49-F238E27FC236}">
                <a16:creationId xmlns:a16="http://schemas.microsoft.com/office/drawing/2014/main" id="{F9B63167-B3FF-41BE-9B77-1FE6338A7A8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Google Shape;452;g5bb566b49b_0_0:notes">
            <a:extLst>
              <a:ext uri="{FF2B5EF4-FFF2-40B4-BE49-F238E27FC236}">
                <a16:creationId xmlns:a16="http://schemas.microsoft.com/office/drawing/2014/main" id="{291B16A3-8E6A-4F67-97D4-E78EEFDB2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489;g599d95211b_0_1:notes">
            <a:extLst>
              <a:ext uri="{FF2B5EF4-FFF2-40B4-BE49-F238E27FC236}">
                <a16:creationId xmlns:a16="http://schemas.microsoft.com/office/drawing/2014/main" id="{2FB3030E-37CB-4B32-9ABA-2F83326BCC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Google Shape;490;g599d95211b_0_1:notes">
            <a:extLst>
              <a:ext uri="{FF2B5EF4-FFF2-40B4-BE49-F238E27FC236}">
                <a16:creationId xmlns:a16="http://schemas.microsoft.com/office/drawing/2014/main" id="{DA5D2AFD-980C-46A1-8AA9-DBB8F94C7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495;g5bc3f0dfa4_0_52:notes">
            <a:extLst>
              <a:ext uri="{FF2B5EF4-FFF2-40B4-BE49-F238E27FC236}">
                <a16:creationId xmlns:a16="http://schemas.microsoft.com/office/drawing/2014/main" id="{94D754C6-AD42-410D-AF75-8C4C7A2A9A1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Google Shape;496;g5bc3f0dfa4_0_52:notes">
            <a:extLst>
              <a:ext uri="{FF2B5EF4-FFF2-40B4-BE49-F238E27FC236}">
                <a16:creationId xmlns:a16="http://schemas.microsoft.com/office/drawing/2014/main" id="{9314F6FA-983D-4BED-A69B-C6E9B6CFF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495;g5bc3f0dfa4_0_52:notes">
            <a:extLst>
              <a:ext uri="{FF2B5EF4-FFF2-40B4-BE49-F238E27FC236}">
                <a16:creationId xmlns:a16="http://schemas.microsoft.com/office/drawing/2014/main" id="{B8D5374F-A93F-4D1D-AB3C-79ABC3D220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Google Shape;496;g5bc3f0dfa4_0_52:notes">
            <a:extLst>
              <a:ext uri="{FF2B5EF4-FFF2-40B4-BE49-F238E27FC236}">
                <a16:creationId xmlns:a16="http://schemas.microsoft.com/office/drawing/2014/main" id="{07EE6C30-4EA9-48E4-B536-69FDCBBD6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Google Shape;682;g642aee2405_2_197:notes">
            <a:extLst>
              <a:ext uri="{FF2B5EF4-FFF2-40B4-BE49-F238E27FC236}">
                <a16:creationId xmlns:a16="http://schemas.microsoft.com/office/drawing/2014/main" id="{556F38C2-6C9B-4F86-986E-55DE938D320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" name="Google Shape;683;g642aee2405_2_197:notes">
            <a:extLst>
              <a:ext uri="{FF2B5EF4-FFF2-40B4-BE49-F238E27FC236}">
                <a16:creationId xmlns:a16="http://schemas.microsoft.com/office/drawing/2014/main" id="{248115B3-4561-48F4-9446-801258C701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spcFirstLastPara="1" lIns="91425" tIns="91425" rIns="91425" bIns="9142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s" sz="14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Objetivos: pueden ser corporativos, de equipo o individuales. Pueden ser top-down, que parten de la cúpula de la organización y van permeando los diferentes equipos, o pueden ser bottom-up: la iniciativa de una sola persona puede acabar contagiando a toda la organización.</a:t>
            </a: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s" sz="14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PPP: Plans (qué voy a hacer - Futuro), Progress (qué hice - Pasado), Problems (qué problemas te estás encontrando - Presente)</a:t>
            </a: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s" sz="14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Key Result: si no incluye una cifra, no es un resultado clave</a:t>
            </a: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s" sz="14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Retadores: tienes que plantearte objetivos cuyos key results no sean 100% alcanzables; ¿por qué? por que uno de los supuestos más relevantes de OKR es que te ayuda a enfocar y a superarte, y establecer unos objetivos que sabes que no vas a poder alcanzar te obliga a dar mucho más de ti que si te planteas metas menos ambiciosas.</a:t>
            </a: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s" sz="14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Para conseguir cada objetivo puedes hacer muchas más cosas que las que marcan los Key Results, pero sabes que si alcanzas los Key Results, habrás alcanzado el objetivo. Por ejemplo: si reduces el 50% en tiempo de respuesta, mejoras 1 punto el eNPs y bajas el porcentaje de reclamaciones en un 50%, sabes que ha mejorado globalmente la satisfacción de tus clientes, aunque no sean las únicas acciones que has emprendido para llevarlo a cabo</a:t>
            </a: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500" dirty="0">
                <a:latin typeface="Source Sans Pro"/>
                <a:ea typeface="Source Sans Pro"/>
                <a:cs typeface="Source Sans Pro"/>
                <a:sym typeface="Source Sans Pro"/>
              </a:rPr>
              <a:t>CFR</a:t>
            </a:r>
            <a:endParaRPr sz="25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10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Conversaciones (tú a tú)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Feedback (Sincero)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Reconocimiento (Público)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Liderazgo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Empoderamiento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Gestión continuada 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defRPr/>
            </a:pPr>
            <a:r>
              <a:rPr lang="es" sz="13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 rendimiento</a:t>
            </a:r>
            <a:endParaRPr sz="13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3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b3b33833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ab3b33833f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68491-F306-429F-9873-06051477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16439F-1140-4748-8C5E-75577F823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53C3B-DCE7-442E-A14D-99F3D148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F3E71-9B4C-4D5B-836B-36AB034E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F1A13-0CC2-47F5-8EBB-F0F14E00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27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81917-F16E-4E7A-A3F9-00913D93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5F9330-B3A4-4D77-9F97-119F2C7B5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5A6730-5918-4AC8-B2D3-E3DDECD8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7060C5-D44F-4522-9246-72B9C195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EBECF-8516-4BC9-9E5A-59B5540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63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D8080F-13E0-4AD6-9076-AE3D77163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62771F-E71F-41FB-B932-10C88F79E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75DC0-28A4-4C62-8B01-E2B255BA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D9757-7EE1-4F72-B630-A73B0D71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C1941-263A-4137-9B23-E60B2396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3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3">
            <a:extLst>
              <a:ext uri="{FF2B5EF4-FFF2-40B4-BE49-F238E27FC236}">
                <a16:creationId xmlns:a16="http://schemas.microsoft.com/office/drawing/2014/main" id="{05BE7394-C057-4898-9CF4-FAC4C3424F05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152188" y="6373813"/>
            <a:ext cx="731837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rgbClr val="1F497D"/>
                </a:solidFill>
                <a:latin typeface="Source Sans Pro Light" panose="020B0403030403020204" pitchFamily="34" charset="0"/>
                <a:cs typeface="Source Sans Pro Light" panose="020B0403030403020204" pitchFamily="34" charset="0"/>
                <a:sym typeface="Source Sans Pro Light" panose="020B0403030403020204" pitchFamily="34" charset="0"/>
              </a:defRPr>
            </a:lvl1pPr>
          </a:lstStyle>
          <a:p>
            <a:pPr>
              <a:defRPr/>
            </a:pPr>
            <a:fld id="{F221D9A2-1935-4D03-8E97-A2EE130940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955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with title and subhead 1">
  <p:cSld name="Full block slide with title and subhead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3">
            <a:extLst>
              <a:ext uri="{FF2B5EF4-FFF2-40B4-BE49-F238E27FC236}">
                <a16:creationId xmlns:a16="http://schemas.microsoft.com/office/drawing/2014/main" id="{6D7EAFD0-03D7-470D-ADE1-BE2BE755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81000"/>
            <a:ext cx="11423650" cy="60452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" altLang="es-ES"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1AA4724A-8E67-4E47-8C6A-055B8BBF126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152188" y="6373813"/>
            <a:ext cx="731837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rgbClr val="1F497D"/>
                </a:solidFill>
                <a:latin typeface="Source Sans Pro Light" panose="020B0403030403020204" pitchFamily="34" charset="0"/>
                <a:cs typeface="Source Sans Pro Light" panose="020B0403030403020204" pitchFamily="34" charset="0"/>
                <a:sym typeface="Source Sans Pro Light" panose="020B0403030403020204" pitchFamily="34" charset="0"/>
              </a:defRPr>
            </a:lvl1pPr>
          </a:lstStyle>
          <a:p>
            <a:pPr>
              <a:defRPr/>
            </a:pPr>
            <a:fld id="{81E80DBB-C550-4D99-AB60-9D630C2486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672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3"/>
          <p:cNvGrpSpPr/>
          <p:nvPr/>
        </p:nvGrpSpPr>
        <p:grpSpPr>
          <a:xfrm>
            <a:off x="-11" y="-17"/>
            <a:ext cx="10281021" cy="6856029"/>
            <a:chOff x="-8" y="-13"/>
            <a:chExt cx="7710766" cy="5142022"/>
          </a:xfrm>
        </p:grpSpPr>
        <p:sp>
          <p:nvSpPr>
            <p:cNvPr id="65" name="Google Shape;65;p13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914400" y="878100"/>
            <a:ext cx="4826800" cy="51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64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677400" y="4265467"/>
            <a:ext cx="6580000" cy="1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6" name="Google Shape;46;p9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267" y="796567"/>
            <a:ext cx="2104168" cy="95213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10167" y="2732533"/>
            <a:ext cx="749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24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2"/>
          </p:nvPr>
        </p:nvSpPr>
        <p:spPr>
          <a:xfrm>
            <a:off x="810167" y="3352000"/>
            <a:ext cx="1153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1600"/>
              <a:buFont typeface="Source Sans Pro"/>
              <a:buNone/>
              <a:defRPr sz="2133">
                <a:solidFill>
                  <a:srgbClr val="00C1D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3"/>
          </p:nvPr>
        </p:nvSpPr>
        <p:spPr>
          <a:xfrm>
            <a:off x="810167" y="3860000"/>
            <a:ext cx="1153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"/>
              <a:buNone/>
              <a:defRPr sz="1467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17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with title and subhead 1">
  <p:cSld name="Full block slide with title and subhead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5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page block left">
  <p:cSld name="Third page block le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383867" y="385233"/>
            <a:ext cx="3808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718133" y="1803533"/>
            <a:ext cx="323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2" name="Google Shape;62;p12"/>
          <p:cNvSpPr txBox="1">
            <a:spLocks noGrp="1"/>
          </p:cNvSpPr>
          <p:nvPr>
            <p:ph type="title" idx="2"/>
          </p:nvPr>
        </p:nvSpPr>
        <p:spPr>
          <a:xfrm>
            <a:off x="718133" y="3429000"/>
            <a:ext cx="323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634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">
  <p:cSld name="Thank you p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384000" y="385233"/>
            <a:ext cx="11424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0134" y="2320468"/>
            <a:ext cx="391733" cy="67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551" y="5097065"/>
            <a:ext cx="398400" cy="3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884" y="5097065"/>
            <a:ext cx="398400" cy="3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1717" y="5097065"/>
            <a:ext cx="398400" cy="3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2051" y="5097065"/>
            <a:ext cx="398400" cy="3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805200" y="5717400"/>
            <a:ext cx="258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ES" sz="1333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USA | Spain | Mexico </a:t>
            </a:r>
            <a:r>
              <a:rPr lang="es-ES" sz="1333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| Chile</a:t>
            </a:r>
            <a:endParaRPr sz="1333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ES" sz="1333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www.sngular.com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950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1F819-2FF7-4503-B71A-C0308F90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615D1-7BD4-4754-B8C1-107A5B97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72A95-EEE4-4002-9537-3C207A82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FA7AF-2C0C-46AF-B963-5A0365B9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01FFC-550B-418C-8ED8-ED7C977D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9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lines ONLY - Do not use">
  <p:cSld name="Guidelines ONLY - Do not us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4" name="Google Shape;74;p14"/>
          <p:cNvSpPr txBox="1"/>
          <p:nvPr/>
        </p:nvSpPr>
        <p:spPr>
          <a:xfrm>
            <a:off x="384000" y="384000"/>
            <a:ext cx="11424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67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Guidelines ONLY - Please do not use this template in any presentations</a:t>
            </a:r>
            <a:endParaRPr sz="1867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22700" y="1482033"/>
            <a:ext cx="835600" cy="8412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1611251" y="1482033"/>
            <a:ext cx="835600" cy="841200"/>
          </a:xfrm>
          <a:prstGeom prst="rect">
            <a:avLst/>
          </a:prstGeom>
          <a:solidFill>
            <a:srgbClr val="00C1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2699800" y="1482033"/>
            <a:ext cx="835600" cy="841200"/>
          </a:xfrm>
          <a:prstGeom prst="rect">
            <a:avLst/>
          </a:prstGeom>
          <a:solidFill>
            <a:srgbClr val="F7B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22700" y="3038000"/>
            <a:ext cx="835600" cy="841200"/>
          </a:xfrm>
          <a:prstGeom prst="rect">
            <a:avLst/>
          </a:prstGeom>
          <a:solidFill>
            <a:srgbClr val="B3D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611241" y="3038000"/>
            <a:ext cx="835600" cy="841200"/>
          </a:xfrm>
          <a:prstGeom prst="rect">
            <a:avLst/>
          </a:prstGeom>
          <a:solidFill>
            <a:srgbClr val="3AB9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2699784" y="3038000"/>
            <a:ext cx="835600" cy="841200"/>
          </a:xfrm>
          <a:prstGeom prst="rect">
            <a:avLst/>
          </a:prstGeom>
          <a:solidFill>
            <a:srgbClr val="4760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3788325" y="3038000"/>
            <a:ext cx="835600" cy="841200"/>
          </a:xfrm>
          <a:prstGeom prst="rect">
            <a:avLst/>
          </a:prstGeom>
          <a:solidFill>
            <a:srgbClr val="9C56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876867" y="3038000"/>
            <a:ext cx="835600" cy="841200"/>
          </a:xfrm>
          <a:prstGeom prst="rect">
            <a:avLst/>
          </a:prstGeom>
          <a:solidFill>
            <a:srgbClr val="ED1B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096000" y="1376633"/>
            <a:ext cx="5712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5333" b="0" i="0" u="none" strike="noStrike" cap="none">
                <a:solidFill>
                  <a:srgbClr val="23232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40pt </a:t>
            </a:r>
            <a:r>
              <a:rPr lang="es-ES" sz="4000" b="0" i="0" u="none" strike="noStrike" cap="none">
                <a:solidFill>
                  <a:srgbClr val="23232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Semi Bold + Light</a:t>
            </a:r>
            <a:endParaRPr sz="4000" b="0" i="0" u="none" strike="noStrike" cap="none">
              <a:solidFill>
                <a:srgbClr val="232323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6096000" y="4457367"/>
            <a:ext cx="55748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11pt Light</a:t>
            </a:r>
            <a:endParaRPr sz="1467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This rule is flexible, if you are using a great deal of copy then you have the option of using 10pt or even 9 pt. However as a general rule, the default is always 11pt.</a:t>
            </a:r>
            <a:endParaRPr sz="1467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84000" y="935033"/>
            <a:ext cx="5712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Primary colours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84000" y="2459817"/>
            <a:ext cx="5712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Secondary colours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83933" y="4015751"/>
            <a:ext cx="5712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Grayscale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522700" y="4637267"/>
            <a:ext cx="835600" cy="84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1611241" y="4637267"/>
            <a:ext cx="835600" cy="841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2699784" y="4637267"/>
            <a:ext cx="835600" cy="841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3788325" y="4637267"/>
            <a:ext cx="835600" cy="84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876867" y="4637267"/>
            <a:ext cx="835600" cy="84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6095933" y="933017"/>
            <a:ext cx="5712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Section Headlines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095933" y="2663000"/>
            <a:ext cx="5712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Page Headlines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095933" y="4015751"/>
            <a:ext cx="5712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Body Copy</a:t>
            </a:r>
            <a:endParaRPr sz="1333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096000" y="3010033"/>
            <a:ext cx="5712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933" b="0" i="0" u="none" strike="noStrike" cap="none">
                <a:solidFill>
                  <a:srgbClr val="23232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22pt Semi Bold</a:t>
            </a:r>
            <a:endParaRPr sz="2933" b="0" i="0" u="none" strike="noStrike" cap="none">
              <a:solidFill>
                <a:srgbClr val="232323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699833" y="1486067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611267" y="1497633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22733" y="1497633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22667" y="3038000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611233" y="3038000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699784" y="3038000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788333" y="3038000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876867" y="3038000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876867" y="4637267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788333" y="4637267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2699784" y="4637267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0000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611251" y="4637267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22651" y="4637267"/>
            <a:ext cx="835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67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Color</a:t>
            </a:r>
            <a:endParaRPr sz="1467" b="0" i="0" u="none" strike="noStrike" cap="none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4149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6">
          <p15:clr>
            <a:srgbClr val="F9AD4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 l="5140" r="5140"/>
          <a:stretch/>
        </p:blipFill>
        <p:spPr>
          <a:xfrm>
            <a:off x="383867" y="381001"/>
            <a:ext cx="11424136" cy="604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84000" y="2634433"/>
            <a:ext cx="1142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15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 l="3609" t="1341" r="660" b="8641"/>
          <a:stretch/>
        </p:blipFill>
        <p:spPr>
          <a:xfrm>
            <a:off x="383934" y="381001"/>
            <a:ext cx="11424135" cy="604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84000" y="2634433"/>
            <a:ext cx="1142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71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2">
            <a:alphaModFix/>
          </a:blip>
          <a:srcRect t="22390" b="14430"/>
          <a:stretch/>
        </p:blipFill>
        <p:spPr>
          <a:xfrm>
            <a:off x="383934" y="381001"/>
            <a:ext cx="11424133" cy="60449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384000" y="2634433"/>
            <a:ext cx="1142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4000"/>
              <a:buNone/>
              <a:defRPr sz="5333">
                <a:solidFill>
                  <a:srgbClr val="061B2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502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l="1569" r="1578"/>
          <a:stretch/>
        </p:blipFill>
        <p:spPr>
          <a:xfrm>
            <a:off x="383934" y="381001"/>
            <a:ext cx="11424135" cy="6044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84000" y="2634433"/>
            <a:ext cx="1142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 SemiBold"/>
              <a:buNone/>
              <a:defRPr sz="5333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52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384000" y="381000"/>
            <a:ext cx="11424000" cy="6050800"/>
          </a:xfrm>
          <a:prstGeom prst="rect">
            <a:avLst/>
          </a:prstGeom>
          <a:solidFill>
            <a:srgbClr val="F7B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683000" y="1360200"/>
            <a:ext cx="441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ource Sans Pro Light"/>
              <a:buNone/>
              <a:defRPr sz="5333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idx="2"/>
          </p:nvPr>
        </p:nvSpPr>
        <p:spPr>
          <a:xfrm>
            <a:off x="6095867" y="1723200"/>
            <a:ext cx="51876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Sans Pro"/>
              <a:buNone/>
              <a:defRPr sz="2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None/>
              <a:def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73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slide with title">
  <p:cSld name="Clear slide with 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508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slide with title and subhead">
  <p:cSld name="Clear slide with title and subhead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 Light"/>
              <a:buNone/>
              <a:defRPr sz="14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752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slide with title and subhead in blue box">
  <p:cSld name="Clear slide with title and subhead in blue box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384000" y="5130800"/>
            <a:ext cx="11424000" cy="1294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2"/>
          </p:nvPr>
        </p:nvSpPr>
        <p:spPr>
          <a:xfrm>
            <a:off x="1220400" y="51212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01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with title and subhead 2">
  <p:cSld name="Full block slide with title and subhead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00C1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40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CDC7C-895A-47A7-B4F4-C7C83C62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9C892-61A9-4DB2-B7C1-06D618CA5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A6F88-892B-4A1B-8AE5-A67CC7C2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A0155-077F-48A2-90CD-0F1D7599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31F04-D9CA-4DC2-A3EB-800FC97C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04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with title and subhead 3">
  <p:cSld name="Full block slide with title and subhead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9C56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943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with title and subhead 4">
  <p:cSld name="Full block slide with title and subhead 4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B3D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None/>
              <a:defRPr>
                <a:solidFill>
                  <a:srgbClr val="061B2B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577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with title and subhead 5">
  <p:cSld name="Full block slide with title and subhead 5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4760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84200" y="385233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2"/>
          </p:nvPr>
        </p:nvSpPr>
        <p:spPr>
          <a:xfrm>
            <a:off x="1220400" y="1031833"/>
            <a:ext cx="975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014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block with title and subhead 1">
  <p:cSld name="Half page block with title and subhead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383833" y="385233"/>
            <a:ext cx="5712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718100" y="2209933"/>
            <a:ext cx="50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7" name="Google Shape;167;p27"/>
          <p:cNvSpPr txBox="1">
            <a:spLocks noGrp="1"/>
          </p:cNvSpPr>
          <p:nvPr>
            <p:ph type="title" idx="2"/>
          </p:nvPr>
        </p:nvSpPr>
        <p:spPr>
          <a:xfrm>
            <a:off x="718100" y="3429000"/>
            <a:ext cx="51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079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Template">
  <p:cSld name="Case Study Templat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718100" y="1803533"/>
            <a:ext cx="50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2200"/>
              <a:buFont typeface="Source Sans Pro SemiBold"/>
              <a:buNone/>
              <a:defRPr>
                <a:solidFill>
                  <a:srgbClr val="061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2"/>
          </p:nvPr>
        </p:nvSpPr>
        <p:spPr>
          <a:xfrm>
            <a:off x="718100" y="3429000"/>
            <a:ext cx="51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2B"/>
              </a:buClr>
              <a:buSzPts val="1100"/>
              <a:buFont typeface="Source Sans Pro Light"/>
              <a:buNone/>
              <a:defRPr sz="1467">
                <a:solidFill>
                  <a:srgbClr val="061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920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block with title and subhead 2">
  <p:cSld name="Half page block with title and subhead 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>
            <a:off x="6096000" y="385233"/>
            <a:ext cx="5712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6430267" y="2209933"/>
            <a:ext cx="50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6430267" y="3429000"/>
            <a:ext cx="51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337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yellow block right">
  <p:cSld name="Half page yellow block righ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/>
          <p:nvPr/>
        </p:nvSpPr>
        <p:spPr>
          <a:xfrm>
            <a:off x="6096000" y="385233"/>
            <a:ext cx="5712000" cy="6046800"/>
          </a:xfrm>
          <a:prstGeom prst="rect">
            <a:avLst/>
          </a:prstGeom>
          <a:solidFill>
            <a:srgbClr val="F7B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6430267" y="2209933"/>
            <a:ext cx="50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1" name="Google Shape;181;p30"/>
          <p:cNvSpPr txBox="1">
            <a:spLocks noGrp="1"/>
          </p:cNvSpPr>
          <p:nvPr>
            <p:ph type="title" idx="2"/>
          </p:nvPr>
        </p:nvSpPr>
        <p:spPr>
          <a:xfrm>
            <a:off x="6430267" y="3429000"/>
            <a:ext cx="51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 Light"/>
              <a:buNone/>
              <a:defRPr sz="14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583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yellow block left">
  <p:cSld name="Half page yellow block lef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/>
          <p:nvPr/>
        </p:nvSpPr>
        <p:spPr>
          <a:xfrm>
            <a:off x="384000" y="385233"/>
            <a:ext cx="5712000" cy="6046800"/>
          </a:xfrm>
          <a:prstGeom prst="rect">
            <a:avLst/>
          </a:prstGeom>
          <a:solidFill>
            <a:srgbClr val="F7B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718267" y="2209933"/>
            <a:ext cx="50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6" name="Google Shape;186;p31"/>
          <p:cNvSpPr txBox="1">
            <a:spLocks noGrp="1"/>
          </p:cNvSpPr>
          <p:nvPr>
            <p:ph type="title" idx="2"/>
          </p:nvPr>
        </p:nvSpPr>
        <p:spPr>
          <a:xfrm>
            <a:off x="718267" y="3429000"/>
            <a:ext cx="51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 Light"/>
              <a:buNone/>
              <a:defRPr sz="14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  <a:defRPr sz="1467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482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page block right">
  <p:cSld name="Third page block righ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8000000" y="385233"/>
            <a:ext cx="3808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8334267" y="1803533"/>
            <a:ext cx="323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91" name="Google Shape;191;p32"/>
          <p:cNvSpPr txBox="1">
            <a:spLocks noGrp="1"/>
          </p:cNvSpPr>
          <p:nvPr>
            <p:ph type="title" idx="2"/>
          </p:nvPr>
        </p:nvSpPr>
        <p:spPr>
          <a:xfrm>
            <a:off x="8334267" y="3429000"/>
            <a:ext cx="323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021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Thirds page block left">
  <p:cSld name="2/3 Thirds page block lef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/>
        </p:nvSpPr>
        <p:spPr>
          <a:xfrm>
            <a:off x="383867" y="385233"/>
            <a:ext cx="7616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718133" y="2209933"/>
            <a:ext cx="53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96" name="Google Shape;196;p33"/>
          <p:cNvSpPr txBox="1">
            <a:spLocks noGrp="1"/>
          </p:cNvSpPr>
          <p:nvPr>
            <p:ph type="title" idx="2"/>
          </p:nvPr>
        </p:nvSpPr>
        <p:spPr>
          <a:xfrm>
            <a:off x="718133" y="3429000"/>
            <a:ext cx="53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3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6D605-27A9-4322-937B-C05D0E39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4D13B-6624-40E8-831F-57BBB987A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480B0-3C5F-43A5-8EA9-27ADE5869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F3370E-A3CE-449D-B96C-3DB5AB1A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9E7C51-C2DE-41D9-844C-C53AFDB3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27ABE-5503-4AC8-B3EE-69A880DA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661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Thirds page block right">
  <p:cSld name="2/3 Thirds page block righ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/>
          <p:nvPr/>
        </p:nvSpPr>
        <p:spPr>
          <a:xfrm>
            <a:off x="4192000" y="385233"/>
            <a:ext cx="7616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4526267" y="2209933"/>
            <a:ext cx="53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1" name="Google Shape;201;p34"/>
          <p:cNvSpPr txBox="1">
            <a:spLocks noGrp="1"/>
          </p:cNvSpPr>
          <p:nvPr>
            <p:ph type="title" idx="2"/>
          </p:nvPr>
        </p:nvSpPr>
        <p:spPr>
          <a:xfrm>
            <a:off x="4526267" y="3429000"/>
            <a:ext cx="53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57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 1">
  <p:cSld name="Contents Page 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/>
          <p:nvPr/>
        </p:nvSpPr>
        <p:spPr>
          <a:xfrm>
            <a:off x="384000" y="381000"/>
            <a:ext cx="11424000" cy="6050800"/>
          </a:xfrm>
          <a:prstGeom prst="rect">
            <a:avLst/>
          </a:prstGeom>
          <a:solidFill>
            <a:srgbClr val="F7B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5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599800" y="1360200"/>
            <a:ext cx="441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ource Sans Pro Light"/>
              <a:buNone/>
              <a:defRPr sz="5333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ource Sans Pro Light"/>
              <a:buNone/>
              <a:defRPr sz="5333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6096000" y="1355600"/>
            <a:ext cx="51564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●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121917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○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828754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■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2438339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●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3047924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○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3657509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■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4267093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●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4876678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○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5486263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 Light"/>
              <a:buChar char="■"/>
              <a:defRPr sz="1867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71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ock slide text ranged right">
  <p:cSld name="Full block slide text ranged righ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/>
          <p:nvPr/>
        </p:nvSpPr>
        <p:spPr>
          <a:xfrm>
            <a:off x="384000" y="381000"/>
            <a:ext cx="11424000" cy="6044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599800" y="384000"/>
            <a:ext cx="1141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 SemiBold"/>
              <a:buNone/>
              <a:defRPr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600000" y="1787933"/>
            <a:ext cx="101960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1219170" lvl="1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828754" lvl="2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2438339" lvl="3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3047924" lvl="4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3657509" lvl="5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4267093" lvl="6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4876678" lvl="7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5486263" lvl="8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267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page block with bullets left">
  <p:cSld name="Third page block with bullets lef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/>
          <p:nvPr/>
        </p:nvSpPr>
        <p:spPr>
          <a:xfrm>
            <a:off x="383867" y="385233"/>
            <a:ext cx="3808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599800" y="1803533"/>
            <a:ext cx="323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600000" y="3874667"/>
            <a:ext cx="3408400" cy="20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1219170" lvl="1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828754" lvl="2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2438339" lvl="3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3047924" lvl="4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3657509" lvl="5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4267093" lvl="6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4876678" lvl="7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5486263" lvl="8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284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page block with bullets right">
  <p:cSld name="Third page block with bullets righ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/>
          <p:nvPr/>
        </p:nvSpPr>
        <p:spPr>
          <a:xfrm>
            <a:off x="8000000" y="385233"/>
            <a:ext cx="3808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8215600" y="1803533"/>
            <a:ext cx="323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8215600" y="3874667"/>
            <a:ext cx="3408400" cy="20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1219170" lvl="1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828754" lvl="2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2438339" lvl="3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3047924" lvl="4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3657509" lvl="5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4267093" lvl="6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4876678" lvl="7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5486263" lvl="8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277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Thirds page block with bullets left">
  <p:cSld name="2/3 Thirds page block with bullets lef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/>
          <p:nvPr/>
        </p:nvSpPr>
        <p:spPr>
          <a:xfrm>
            <a:off x="383867" y="385233"/>
            <a:ext cx="7616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599800" y="1803533"/>
            <a:ext cx="666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600000" y="3429000"/>
            <a:ext cx="64052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1219170" lvl="1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828754" lvl="2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2438339" lvl="3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3047924" lvl="4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3657509" lvl="5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4267093" lvl="6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4876678" lvl="7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5486263" lvl="8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25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Thirds page block with title and subhead 2  1">
  <p:cSld name="2/3 Thirds page block with title and subhead 2 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/>
          <p:nvPr/>
        </p:nvSpPr>
        <p:spPr>
          <a:xfrm>
            <a:off x="4192000" y="385233"/>
            <a:ext cx="7616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4410000" y="1803533"/>
            <a:ext cx="613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None/>
              <a:defRPr>
                <a:solidFill>
                  <a:srgbClr val="00C1D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4410000" y="3429000"/>
            <a:ext cx="64052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1219170" lvl="1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828754" lvl="2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2438339" lvl="3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3047924" lvl="4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3657509" lvl="5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4267093" lvl="6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●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4876678" lvl="7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○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5486263" lvl="8" indent="-3979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Char char="■"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990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Thirds page block with title and subhead 2 ">
  <p:cSld name="2/3 Thirds page block with title and subhead 2 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/>
          <p:nvPr/>
        </p:nvSpPr>
        <p:spPr>
          <a:xfrm>
            <a:off x="4192000" y="385233"/>
            <a:ext cx="7616000" cy="6046800"/>
          </a:xfrm>
          <a:prstGeom prst="rect">
            <a:avLst/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4546667" y="1803533"/>
            <a:ext cx="613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1DE"/>
              </a:buClr>
              <a:buSzPts val="2200"/>
              <a:buFont typeface="Source Sans Pro SemiBold"/>
              <a:buNone/>
              <a:defRPr>
                <a:solidFill>
                  <a:srgbClr val="00C1DE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SemiBold"/>
              <a:buNone/>
              <a:defRPr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6" name="Google Shape;236;p41"/>
          <p:cNvSpPr txBox="1">
            <a:spLocks noGrp="1"/>
          </p:cNvSpPr>
          <p:nvPr>
            <p:ph type="title" idx="2"/>
          </p:nvPr>
        </p:nvSpPr>
        <p:spPr>
          <a:xfrm>
            <a:off x="4546667" y="3429000"/>
            <a:ext cx="613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Pro Light"/>
              <a:buNone/>
              <a:defRPr sz="146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 Light"/>
              <a:buNone/>
              <a:defRPr sz="1467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97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  <p15:guide id="2" pos="2880">
          <p15:clr>
            <a:srgbClr val="F9AD4C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459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5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50066-EB08-423F-8918-A08E7A0E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C459B0-B25D-4803-B193-CE29652D1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8CECD9-292C-4A9A-B02C-7189AFFD2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B4F05E-FCF0-4659-BF89-B047622B0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EA8666-8D45-4CAB-9E94-F3B3DCB1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533D1F-6D5A-4D15-A6C3-849FD1F2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A580C6-2302-4097-B2FB-A1347C78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D61F63-6668-4E64-8CCF-7404A973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617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91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01">
  <p:cSld name="SLIDE-0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body" idx="1"/>
          </p:nvPr>
        </p:nvSpPr>
        <p:spPr>
          <a:xfrm>
            <a:off x="527367" y="1288832"/>
            <a:ext cx="10161600" cy="4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1E213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30479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marR="0" lvl="2" indent="-304792" algn="l" rtl="0">
              <a:lnSpc>
                <a:spcPct val="150000"/>
              </a:lnSpc>
              <a:spcBef>
                <a:spcPts val="427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marR="0" lvl="3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marR="0" lvl="4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marR="0" lvl="5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15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title"/>
          </p:nvPr>
        </p:nvSpPr>
        <p:spPr>
          <a:xfrm>
            <a:off x="527367" y="274633"/>
            <a:ext cx="10648800" cy="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C2C"/>
              </a:buClr>
              <a:buSzPts val="2200"/>
              <a:buFont typeface="Source Sans Pro"/>
              <a:buNone/>
              <a:defRPr sz="4000" b="1" i="0" u="none" strike="noStrike" cap="none">
                <a:solidFill>
                  <a:srgbClr val="071C2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9pPr>
          </a:lstStyle>
          <a:p>
            <a:endParaRPr/>
          </a:p>
        </p:txBody>
      </p:sp>
      <p:sp>
        <p:nvSpPr>
          <p:cNvPr id="252" name="Google Shape;252;p45"/>
          <p:cNvSpPr/>
          <p:nvPr/>
        </p:nvSpPr>
        <p:spPr>
          <a:xfrm>
            <a:off x="0" y="6295627"/>
            <a:ext cx="12192000" cy="562400"/>
          </a:xfrm>
          <a:prstGeom prst="rect">
            <a:avLst/>
          </a:prstGeom>
          <a:solidFill>
            <a:srgbClr val="1E213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5"/>
          <p:cNvPicPr preferRelativeResize="0"/>
          <p:nvPr/>
        </p:nvPicPr>
        <p:blipFill rotWithShape="1">
          <a:blip r:embed="rId2">
            <a:alphaModFix/>
          </a:blip>
          <a:srcRect b="36736"/>
          <a:stretch/>
        </p:blipFill>
        <p:spPr>
          <a:xfrm>
            <a:off x="335361" y="6370908"/>
            <a:ext cx="1344000" cy="4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082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47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34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2BD84-4067-488C-B9E0-9FC8210F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BD8DE3-0D65-4A89-9578-284FEB6D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F825AC-C9FF-48AE-B7ED-3ACC3855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728AE5-3964-41BC-92A2-24BEB9A7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97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858C65-37FC-4D99-ABCF-14DBE328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44FB3D-2831-47C2-BDF3-758F988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503E98-EBC1-4817-83B3-8D3CD404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769F-8A63-44A0-AA66-922A90C3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5F621-987E-4DC3-9504-21704D87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C37E27-670F-4CD8-9F5B-D9EF51C9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ADFBF-3553-4ED1-BA15-B01D729A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4416A-384D-43AE-A8C0-1A0E2339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5EFDE-FA0F-4DDC-8456-51E0B86D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6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F2549-332E-4B3E-BFA4-39B5369D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0DF007-DDED-432F-BF33-5C821F368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B6CC90-7587-499B-BA1C-0117203DD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4FDC2-B72E-4355-9D69-5DE110BF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FA1F96-3D7F-4A9F-9CA1-A8E65FC1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95E5C3-3345-441F-915E-7F1C9A2C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0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8A2A68-D7D4-4D1A-8F49-452A90A3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086A2-9CC5-40B1-A07B-FD7E82F4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3FD71-54CA-450A-A692-79304830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62BC-12E8-49F8-8CA2-40EEA5ABD6C8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9D4AD9-70AF-49BE-9442-4567FF3E1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3159A-6D98-4682-8286-4994D1B4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859C-3DC6-4C68-B739-8AB3CA84F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62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  <p:sldLayoutId id="2147483702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47700" y="3581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Source Sans Pro Light"/>
              <a:buNone/>
              <a:defRPr sz="2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15600" y="1957200"/>
            <a:ext cx="51564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●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○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■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●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○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■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●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○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Char char="■"/>
              <a:defRPr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152211" y="63730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2"/>
          </p:nvPr>
        </p:nvSpPr>
        <p:spPr>
          <a:xfrm>
            <a:off x="447700" y="1235033"/>
            <a:ext cx="1153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244500" y="6437500"/>
            <a:ext cx="4448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ES" sz="800" b="0" i="0" u="none" strike="noStrike" cap="non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Copyright © </a:t>
            </a:r>
            <a:r>
              <a:rPr lang="es-ES" sz="800" b="0" i="0" u="none" strike="noStrike" cap="none"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Sngular.</a:t>
            </a:r>
            <a:r>
              <a:rPr lang="es-ES" sz="800" b="0" i="0" u="none" strike="noStrike" cap="non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All rights reserved.</a:t>
            </a:r>
            <a:endParaRPr sz="800" b="0" i="0" u="none" strike="noStrike" cap="none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35740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06B4A"/>
          </p15:clr>
        </p15:guide>
        <p15:guide id="2" pos="5579">
          <p15:clr>
            <a:srgbClr val="F06B4A"/>
          </p15:clr>
        </p15:guide>
        <p15:guide id="3" orient="horz" pos="181">
          <p15:clr>
            <a:srgbClr val="F06B4A"/>
          </p15:clr>
        </p15:guide>
        <p15:guide id="4" orient="horz" pos="3039">
          <p15:clr>
            <a:srgbClr val="F06B4A"/>
          </p15:clr>
        </p15:guide>
        <p15:guide id="5" pos="2880">
          <p15:clr>
            <a:srgbClr val="F06B4A"/>
          </p15:clr>
        </p15:guide>
        <p15:guide id="6" orient="horz" pos="1620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ctrTitle"/>
          </p:nvPr>
        </p:nvSpPr>
        <p:spPr>
          <a:xfrm>
            <a:off x="157351" y="904271"/>
            <a:ext cx="6080800" cy="33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sz="4800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r>
              <a:rPr lang="en" sz="5467" b="1" dirty="0">
                <a:solidFill>
                  <a:srgbClr val="FF0000"/>
                </a:solidFill>
                <a:latin typeface="Comfortaa"/>
                <a:sym typeface="Comfortaa"/>
              </a:rPr>
              <a:t>Desarrolla Objetivos y Resultados Clave como lo hace Google</a:t>
            </a:r>
            <a:endParaRPr dirty="0"/>
          </a:p>
          <a:p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517CEC-3565-4DA2-A921-DA5E6DCE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26" y="5717377"/>
            <a:ext cx="2629796" cy="7195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FD674-EA95-4ABC-AE62-A93D8599D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7" y="5075560"/>
            <a:ext cx="2302968" cy="2302968"/>
          </a:xfrm>
          <a:prstGeom prst="rect">
            <a:avLst/>
          </a:prstGeom>
        </p:spPr>
      </p:pic>
      <p:pic>
        <p:nvPicPr>
          <p:cNvPr id="7" name="Google Shape;180;p34">
            <a:extLst>
              <a:ext uri="{FF2B5EF4-FFF2-40B4-BE49-F238E27FC236}">
                <a16:creationId xmlns:a16="http://schemas.microsoft.com/office/drawing/2014/main" id="{9466817E-1DFC-4D80-A053-0562D833FFB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3738" y="2153596"/>
            <a:ext cx="2511225" cy="20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7456194-4A84-475F-BB31-8C32810BF39D}"/>
              </a:ext>
            </a:extLst>
          </p:cNvPr>
          <p:cNvSpPr txBox="1"/>
          <p:nvPr/>
        </p:nvSpPr>
        <p:spPr>
          <a:xfrm>
            <a:off x="9810651" y="4424308"/>
            <a:ext cx="218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Javier Rivero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75">
            <a:extLst>
              <a:ext uri="{FF2B5EF4-FFF2-40B4-BE49-F238E27FC236}">
                <a16:creationId xmlns:a16="http://schemas.microsoft.com/office/drawing/2014/main" id="{92FB5A15-1B5C-4DA8-B79C-5C946D826A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43" t="18730" r="67491" b="20534"/>
          <a:stretch/>
        </p:blipFill>
        <p:spPr>
          <a:xfrm>
            <a:off x="1783167" y="2099167"/>
            <a:ext cx="2722000" cy="272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819" name="Google Shape;441;p75">
            <a:extLst>
              <a:ext uri="{FF2B5EF4-FFF2-40B4-BE49-F238E27FC236}">
                <a16:creationId xmlns:a16="http://schemas.microsoft.com/office/drawing/2014/main" id="{21741CE7-B8EA-4DF5-AC82-D6DB8703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75" y="2889250"/>
            <a:ext cx="6245225" cy="763588"/>
          </a:xfrm>
        </p:spPr>
        <p:txBody>
          <a:bodyPr lIns="121900" tIns="121900" rIns="121900" bIns="121900"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s-ES" altLang="es-ES" dirty="0"/>
              <a:t>“</a:t>
            </a:r>
            <a:r>
              <a:rPr lang="es-ES" altLang="es-ES" i="1" dirty="0"/>
              <a:t>Hay demasiada gente que trabaja demasiado para conseguir muy poco</a:t>
            </a:r>
            <a:r>
              <a:rPr lang="es-ES" altLang="es-ES" dirty="0"/>
              <a:t>”</a:t>
            </a:r>
          </a:p>
        </p:txBody>
      </p:sp>
      <p:sp>
        <p:nvSpPr>
          <p:cNvPr id="442" name="Google Shape;442;p75">
            <a:extLst>
              <a:ext uri="{FF2B5EF4-FFF2-40B4-BE49-F238E27FC236}">
                <a16:creationId xmlns:a16="http://schemas.microsoft.com/office/drawing/2014/main" id="{1B6EF0CA-2EF4-433F-9BE8-78DB3EDE152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151937" y="4792038"/>
            <a:ext cx="1922463" cy="763588"/>
          </a:xfrm>
        </p:spPr>
        <p:txBody>
          <a:bodyPr lIns="121900" tIns="121900" rIns="121900" bIns="121900"/>
          <a:lstStyle/>
          <a:p>
            <a:pPr algn="l">
              <a:defRPr/>
            </a:pPr>
            <a:r>
              <a:rPr lang="es" sz="1867" dirty="0"/>
              <a:t>Andy Grove</a:t>
            </a:r>
            <a:endParaRPr sz="1867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EF74B3-2F8A-4464-B9F4-472FE347739D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6">
            <a:extLst>
              <a:ext uri="{FF2B5EF4-FFF2-40B4-BE49-F238E27FC236}">
                <a16:creationId xmlns:a16="http://schemas.microsoft.com/office/drawing/2014/main" id="{9CA9CF48-E56B-46C1-8EF8-F9A2913D5E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1063" y="1435100"/>
            <a:ext cx="6858000" cy="3611563"/>
          </a:xfrm>
        </p:spPr>
        <p:txBody>
          <a:bodyPr lIns="121900" tIns="121900" rIns="121900" bIns="121900"/>
          <a:lstStyle/>
          <a:p>
            <a:pPr algn="l">
              <a:lnSpc>
                <a:spcPct val="115000"/>
              </a:lnSpc>
              <a:buClr>
                <a:schemeClr val="dk1"/>
              </a:buClr>
              <a:buSzPts val="1100"/>
              <a:defRPr/>
            </a:pPr>
            <a:r>
              <a:rPr lang="es" sz="2667" dirty="0"/>
              <a:t>“</a:t>
            </a:r>
            <a:r>
              <a:rPr lang="es" sz="2667" i="1" dirty="0"/>
              <a:t>Los OKR nos han ayudado a decuplicar nuestro crecimiento, y mucho más que eso; nos han ayudado a conseguir que aquella atrevidísima misión de empresa de «organizar toda la información del mundo» sea alcanzable. Nos han hecho ser puntuales y saber dónde nos encontrábamos cuando más lo necesitábamos</a:t>
            </a:r>
            <a:r>
              <a:rPr lang="es" sz="2667" dirty="0"/>
              <a:t>”</a:t>
            </a:r>
            <a:endParaRPr sz="2667" dirty="0"/>
          </a:p>
        </p:txBody>
      </p:sp>
      <p:sp>
        <p:nvSpPr>
          <p:cNvPr id="448" name="Google Shape;448;p76">
            <a:extLst>
              <a:ext uri="{FF2B5EF4-FFF2-40B4-BE49-F238E27FC236}">
                <a16:creationId xmlns:a16="http://schemas.microsoft.com/office/drawing/2014/main" id="{4229E8CE-7950-4F34-B580-A15F2427A8C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982200" y="5246688"/>
            <a:ext cx="1504950" cy="763587"/>
          </a:xfrm>
        </p:spPr>
        <p:txBody>
          <a:bodyPr lIns="121900" tIns="121900" rIns="121900" bIns="121900"/>
          <a:lstStyle/>
          <a:p>
            <a:pPr algn="l">
              <a:defRPr/>
            </a:pPr>
            <a:r>
              <a:rPr lang="es" sz="1867"/>
              <a:t>Larry Page</a:t>
            </a:r>
            <a:endParaRPr sz="1867"/>
          </a:p>
        </p:txBody>
      </p:sp>
      <p:pic>
        <p:nvPicPr>
          <p:cNvPr id="36868" name="Google Shape;449;p76">
            <a:extLst>
              <a:ext uri="{FF2B5EF4-FFF2-40B4-BE49-F238E27FC236}">
                <a16:creationId xmlns:a16="http://schemas.microsoft.com/office/drawing/2014/main" id="{14BCB839-2ADA-4D32-A5CD-7E7F7D28A1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8669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C36852-2301-4179-AE62-BCB0A654B036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7">
            <a:extLst>
              <a:ext uri="{FF2B5EF4-FFF2-40B4-BE49-F238E27FC236}">
                <a16:creationId xmlns:a16="http://schemas.microsoft.com/office/drawing/2014/main" id="{43392C41-D629-4094-9674-F3C2560BDA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1063" y="1841500"/>
            <a:ext cx="6858000" cy="3983038"/>
          </a:xfrm>
        </p:spPr>
        <p:txBody>
          <a:bodyPr lIns="121900" tIns="121900" rIns="121900" bIns="121900"/>
          <a:lstStyle/>
          <a:p>
            <a:pPr algn="l">
              <a:lnSpc>
                <a:spcPct val="115000"/>
              </a:lnSpc>
              <a:buClr>
                <a:schemeClr val="dk1"/>
              </a:buClr>
              <a:buSzPts val="1100"/>
              <a:defRPr/>
            </a:pPr>
            <a:r>
              <a:rPr lang="es" sz="2667" dirty="0"/>
              <a:t>“</a:t>
            </a:r>
            <a:r>
              <a:rPr lang="es" sz="2400" i="1" dirty="0"/>
              <a:t>Los OKR son un procedimiento sencillo que ayuda a organizaciones de índole diversa a progresar. Como metodología de gestión ayuda a asegurar que la empresa se centra en los mismos temas importantes en toda la organización.</a:t>
            </a:r>
            <a:r>
              <a:rPr lang="es" sz="2400" dirty="0"/>
              <a:t>”</a:t>
            </a:r>
            <a:endParaRPr sz="2667" dirty="0"/>
          </a:p>
        </p:txBody>
      </p:sp>
      <p:sp>
        <p:nvSpPr>
          <p:cNvPr id="455" name="Google Shape;455;p77">
            <a:extLst>
              <a:ext uri="{FF2B5EF4-FFF2-40B4-BE49-F238E27FC236}">
                <a16:creationId xmlns:a16="http://schemas.microsoft.com/office/drawing/2014/main" id="{0B3371AE-B521-4612-9C06-BA04240D7C2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779000" y="4448175"/>
            <a:ext cx="1504950" cy="763588"/>
          </a:xfrm>
        </p:spPr>
        <p:txBody>
          <a:bodyPr lIns="121900" tIns="121900" rIns="121900" bIns="121900"/>
          <a:lstStyle/>
          <a:p>
            <a:pPr algn="l">
              <a:defRPr/>
            </a:pPr>
            <a:r>
              <a:rPr lang="es" sz="1867"/>
              <a:t>John Doerr</a:t>
            </a:r>
            <a:endParaRPr sz="1867"/>
          </a:p>
        </p:txBody>
      </p:sp>
      <p:pic>
        <p:nvPicPr>
          <p:cNvPr id="38916" name="Google Shape;456;p77">
            <a:extLst>
              <a:ext uri="{FF2B5EF4-FFF2-40B4-BE49-F238E27FC236}">
                <a16:creationId xmlns:a16="http://schemas.microsoft.com/office/drawing/2014/main" id="{D7ABD314-BB30-448C-8882-AC6254EE1F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965325"/>
            <a:ext cx="2921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15F5832-E5DC-4E95-AF3B-7C280A7D9510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79;p67">
            <a:extLst>
              <a:ext uri="{FF2B5EF4-FFF2-40B4-BE49-F238E27FC236}">
                <a16:creationId xmlns:a16="http://schemas.microsoft.com/office/drawing/2014/main" id="{E0AD4F69-3365-445D-B449-186CC8939DE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785" y="2002021"/>
            <a:ext cx="3799835" cy="3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E64D66-A375-4348-98B3-9946CACC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99" y="2694750"/>
            <a:ext cx="2264452" cy="27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6EA94B-6FD3-4CC0-8CF1-6603695D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30" y="2751046"/>
            <a:ext cx="1767980" cy="26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220C6C-1BD0-4AD3-BC25-DF3B67BC37D4}"/>
              </a:ext>
            </a:extLst>
          </p:cNvPr>
          <p:cNvSpPr txBox="1"/>
          <p:nvPr/>
        </p:nvSpPr>
        <p:spPr>
          <a:xfrm>
            <a:off x="5038228" y="674557"/>
            <a:ext cx="305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CONTEXTO</a:t>
            </a:r>
            <a:r>
              <a:rPr lang="es-ES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3EC6CB-104B-40F3-A04E-ECC676C21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47528"/>
            <a:ext cx="1057644" cy="2893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9275D7-86FA-4E93-A2F7-4906F9992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76" y="5530444"/>
            <a:ext cx="1509009" cy="15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A3DF87-4474-4E0D-8F6A-14AA073C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66" y="561194"/>
            <a:ext cx="10287360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5;p80">
            <a:extLst>
              <a:ext uri="{FF2B5EF4-FFF2-40B4-BE49-F238E27FC236}">
                <a16:creationId xmlns:a16="http://schemas.microsoft.com/office/drawing/2014/main" id="{A344AD17-9371-4740-A008-409AA5A31601}"/>
              </a:ext>
            </a:extLst>
          </p:cNvPr>
          <p:cNvSpPr txBox="1"/>
          <p:nvPr/>
        </p:nvSpPr>
        <p:spPr>
          <a:xfrm>
            <a:off x="771525" y="1412875"/>
            <a:ext cx="10648950" cy="21367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Qué es OKR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Sistema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definir 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objetivos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ayudarnos a conseguirlos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marco de trabajo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 se tiene que adoptar en la organización</a:t>
            </a:r>
            <a:r>
              <a:rPr lang="es-ES" sz="2400" dirty="0"/>
              <a:t>.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/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Los OKR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deben ser impulsados desde arriba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por el CEO estrategia Top/</a:t>
            </a:r>
            <a:r>
              <a:rPr lang="es-E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down</a:t>
            </a: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67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152C05-47C4-4E27-8F4B-6A7A6FFF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68035"/>
            <a:ext cx="982693" cy="2688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560EC6-2CDD-4309-A20A-E6DEE81D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5756155"/>
            <a:ext cx="1283298" cy="12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5;p80">
            <a:extLst>
              <a:ext uri="{FF2B5EF4-FFF2-40B4-BE49-F238E27FC236}">
                <a16:creationId xmlns:a16="http://schemas.microsoft.com/office/drawing/2014/main" id="{D38A5287-393D-462E-9D90-81914B611106}"/>
              </a:ext>
            </a:extLst>
          </p:cNvPr>
          <p:cNvSpPr txBox="1"/>
          <p:nvPr/>
        </p:nvSpPr>
        <p:spPr>
          <a:xfrm>
            <a:off x="771525" y="1412875"/>
            <a:ext cx="10648950" cy="21367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Qué es OKR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 de control  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gestionar el crecimiento rápido.</a:t>
            </a:r>
            <a:endParaRPr lang="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/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Los OKR</a:t>
            </a:r>
            <a:r>
              <a:rPr lang="es-ES" dirty="0"/>
              <a:t>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son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forma en la que los empleados contribuyen con su trabajo a los objetivos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la organización.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67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45341F-3556-4768-92A6-68C47598B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68035"/>
            <a:ext cx="982693" cy="2688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EAEC2E-C50A-4071-A739-1C5FA2A87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5756155"/>
            <a:ext cx="1283298" cy="12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493;p83">
            <a:extLst>
              <a:ext uri="{FF2B5EF4-FFF2-40B4-BE49-F238E27FC236}">
                <a16:creationId xmlns:a16="http://schemas.microsoft.com/office/drawing/2014/main" id="{B922E1E2-33E6-45D1-9FC6-645E55E5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2797175"/>
            <a:ext cx="106489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latin typeface="Source Sans Pro" panose="020B0503030403020204" pitchFamily="34" charset="0"/>
                <a:sym typeface="Source Sans Pro" panose="020B0503030403020204" pitchFamily="34" charset="0"/>
              </a:rPr>
              <a:t>Los Objetivos son el QUÉ, pero no son la meta, </a:t>
            </a:r>
            <a:r>
              <a:rPr lang="es-ES" altLang="es-ES" sz="4000" b="1" dirty="0">
                <a:latin typeface="Source Sans Pro" panose="020B0503030403020204" pitchFamily="34" charset="0"/>
                <a:sym typeface="Source Sans Pro" panose="020B0503030403020204" pitchFamily="34" charset="0"/>
              </a:rPr>
              <a:t>son el camino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565DD3-D032-484E-9821-E40631A0ECE7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3254" name="Rectángulo 1">
            <a:extLst>
              <a:ext uri="{FF2B5EF4-FFF2-40B4-BE49-F238E27FC236}">
                <a16:creationId xmlns:a16="http://schemas.microsoft.com/office/drawing/2014/main" id="{934AEAFA-FCBC-4FFD-B23B-8A7FF22B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1471613"/>
            <a:ext cx="22256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4000" b="1">
                <a:latin typeface="Source Sans Pro" panose="020B0503030403020204" pitchFamily="34" charset="0"/>
                <a:sym typeface="Source Sans Pro" panose="020B0503030403020204" pitchFamily="34" charset="0"/>
              </a:rPr>
              <a:t>Objetivos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3339BF-1236-450D-BDDB-E6231A0E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68035"/>
            <a:ext cx="982693" cy="2688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A399C0-5289-4930-B2BF-D5326D176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5756155"/>
            <a:ext cx="1283298" cy="12832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3;p83">
            <a:extLst>
              <a:ext uri="{FF2B5EF4-FFF2-40B4-BE49-F238E27FC236}">
                <a16:creationId xmlns:a16="http://schemas.microsoft.com/office/drawing/2014/main" id="{4793F144-C85A-4091-B7EF-93D1D75A9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58958"/>
            <a:ext cx="10648950" cy="195421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es-ES" altLang="es-ES" sz="4000" dirty="0"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s-ES" altLang="es-ES" sz="4000" b="1" dirty="0">
                <a:latin typeface="Source Sans Pro" panose="020B0503030403020204" pitchFamily="34" charset="0"/>
                <a:sym typeface="Source Sans Pro" panose="020B0503030403020204" pitchFamily="34" charset="0"/>
              </a:rPr>
              <a:t>Objetivos</a:t>
            </a:r>
          </a:p>
          <a:p>
            <a:pPr algn="ctr">
              <a:lnSpc>
                <a:spcPct val="115000"/>
              </a:lnSpc>
              <a:defRPr/>
            </a:pPr>
            <a:endParaRPr lang="es-ES" altLang="es-ES" sz="4000" b="1" dirty="0">
              <a:latin typeface="Lato Black" panose="020F0A02020204030203" pitchFamily="34" charset="0"/>
              <a:sym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MEJOR UN </a:t>
            </a:r>
            <a:r>
              <a:rPr lang="es-ES" altLang="es-ES" sz="4000" b="1" dirty="0">
                <a:latin typeface="Lato Black" panose="020F0A02020204030203" pitchFamily="34" charset="0"/>
                <a:sym typeface="Source Sans Pro" panose="020B0503030403020204" pitchFamily="34" charset="0"/>
              </a:rPr>
              <a:t>OBJETIVO </a:t>
            </a:r>
            <a:r>
              <a:rPr lang="es-ES" altLang="es-ES" sz="4000" b="1" dirty="0">
                <a:solidFill>
                  <a:srgbClr val="FF0000"/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MALO</a:t>
            </a:r>
            <a:r>
              <a:rPr lang="es-ES" altLang="es-ES" sz="4000" b="1" dirty="0">
                <a:latin typeface="Lato Black" panose="020F0A02020204030203" pitchFamily="34" charset="0"/>
                <a:sym typeface="Source Sans Pro" panose="020B0503030403020204" pitchFamily="34" charset="0"/>
              </a:rPr>
              <a:t> </a:t>
            </a:r>
            <a:r>
              <a:rPr lang="es-ES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QUE NINGUNO</a:t>
            </a:r>
            <a:r>
              <a:rPr lang="es-ES" altLang="es-ES" sz="4000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. </a:t>
            </a:r>
          </a:p>
          <a:p>
            <a:pPr algn="ctr">
              <a:lnSpc>
                <a:spcPct val="115000"/>
              </a:lnSpc>
              <a:defRPr/>
            </a:pPr>
            <a:endParaRPr lang="es-ES" altLang="es-ES" sz="4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sym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UN OBJETIVO </a:t>
            </a:r>
            <a:r>
              <a:rPr lang="es-ES" altLang="es-ES" sz="4000" b="1" dirty="0">
                <a:solidFill>
                  <a:srgbClr val="FF0000"/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NO ES SOLO </a:t>
            </a:r>
            <a:r>
              <a:rPr lang="es-ES" altLang="es-ES" sz="4000" b="1" dirty="0">
                <a:latin typeface="Lato Black" panose="020F0A02020204030203" pitchFamily="34" charset="0"/>
                <a:sym typeface="Source Sans Pro" panose="020B0503030403020204" pitchFamily="34" charset="0"/>
              </a:rPr>
              <a:t>LO QUE DECIDES HACER</a:t>
            </a:r>
            <a:r>
              <a:rPr lang="es-ES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, ES AQUELLO A LO</a:t>
            </a:r>
            <a:r>
              <a:rPr lang="es-ES" altLang="es-ES" sz="4000" b="1" dirty="0">
                <a:latin typeface="Lato Black" panose="020F0A02020204030203" pitchFamily="34" charset="0"/>
                <a:sym typeface="Source Sans Pro" panose="020B0503030403020204" pitchFamily="34" charset="0"/>
              </a:rPr>
              <a:t> </a:t>
            </a:r>
            <a:r>
              <a:rPr lang="es-ES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QUE </a:t>
            </a:r>
            <a:r>
              <a:rPr lang="es-ES" altLang="es-ES" sz="4000" b="1" dirty="0">
                <a:latin typeface="Lato Black" panose="020F0A02020204030203" pitchFamily="34" charset="0"/>
                <a:sym typeface="Source Sans Pro" panose="020B0503030403020204" pitchFamily="34" charset="0"/>
              </a:rPr>
              <a:t>DEDICAS TIEMPO</a:t>
            </a:r>
            <a:r>
              <a:rPr lang="es-ES" altLang="es-ES" sz="4000" dirty="0">
                <a:latin typeface="Source Sans Pro" panose="020B0503030403020204" pitchFamily="34" charset="0"/>
                <a:sym typeface="Source Sans Pro" panose="020B0503030403020204" pitchFamily="34" charset="0"/>
              </a:rPr>
              <a:t>. </a:t>
            </a:r>
          </a:p>
          <a:p>
            <a:pPr algn="ctr">
              <a:lnSpc>
                <a:spcPct val="115000"/>
              </a:lnSpc>
              <a:defRPr/>
            </a:pPr>
            <a:endParaRPr lang="es-ES" altLang="es-ES" sz="4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sym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endParaRPr lang="es-ES" altLang="es-ES" sz="4000" dirty="0">
              <a:latin typeface="Source Sans Pro" panose="020B0503030403020204" pitchFamily="34" charset="0"/>
              <a:sym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99;p84">
            <a:extLst>
              <a:ext uri="{FF2B5EF4-FFF2-40B4-BE49-F238E27FC236}">
                <a16:creationId xmlns:a16="http://schemas.microsoft.com/office/drawing/2014/main" id="{CDC99C9E-CB0A-4DC4-8F39-549447370AD4}"/>
              </a:ext>
            </a:extLst>
          </p:cNvPr>
          <p:cNvSpPr txBox="1"/>
          <p:nvPr/>
        </p:nvSpPr>
        <p:spPr>
          <a:xfrm>
            <a:off x="981388" y="588416"/>
            <a:ext cx="10648950" cy="35052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¿Qué son los Resultados Clave?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Resultados Clave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son un marcador de referencia y monitorizan 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CÓMO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llegamos a ese objetivo.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resultados clave eficaces 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tienen que ser específicos 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establecerse en un marco temporal, deben ser agresivos y, al mismo tiempo, realistas. Y sobre todo han de ser medibles y verificables.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no incluye una cifra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 es un resultado clave. Un resultado clave se cumple o no se cumple.</a:t>
            </a:r>
            <a:endParaRPr sz="2400"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7451E7-9681-447F-A1D3-615268E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68035"/>
            <a:ext cx="982693" cy="268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C62D2E-4311-43D8-A98A-B8D14C13B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5756155"/>
            <a:ext cx="1283298" cy="12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359A7B-B821-4A59-B5A7-8AB169DE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73238"/>
            <a:ext cx="84756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400" b="1" i="1" dirty="0">
                <a:latin typeface="Bookman Old Style" panose="02050604050505020204" pitchFamily="18" charset="0"/>
                <a:cs typeface="Arial" panose="020B0604020202020204" pitchFamily="34" charset="0"/>
              </a:rPr>
              <a:t>	</a:t>
            </a: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NINGÚN VIENTO ES BUENO PARA EL BARCO QUE NO SABE DONDE VA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								Séneca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">
            <a:extLst>
              <a:ext uri="{FF2B5EF4-FFF2-40B4-BE49-F238E27FC236}">
                <a16:creationId xmlns:a16="http://schemas.microsoft.com/office/drawing/2014/main" id="{914C52FD-1939-4118-B75E-2605D78A7B9F}"/>
              </a:ext>
            </a:extLst>
          </p:cNvPr>
          <p:cNvSpPr txBox="1"/>
          <p:nvPr/>
        </p:nvSpPr>
        <p:spPr>
          <a:xfrm>
            <a:off x="887748" y="878283"/>
            <a:ext cx="10648950" cy="35052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Resultados Clave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lang="e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Resultados Clave</a:t>
            </a: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</a:t>
            </a:r>
            <a:r>
              <a:rPr lang="es-ES" sz="2400" dirty="0"/>
              <a:t>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 algo que puedas hacer sino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algo que sucede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(resultado).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¿Cómo voy a darme cuenta?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¿Qué hecho o evidencia tienen que pasar u ocurrir?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5A60F5-6C82-4332-8510-9C51DF1FAD38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A45F48-EED4-438C-AA27-9122744F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68035"/>
            <a:ext cx="982693" cy="2688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8A6561-DDD3-4D33-9B7F-FAA5A826B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5756155"/>
            <a:ext cx="1283298" cy="128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">
            <a:extLst>
              <a:ext uri="{FF2B5EF4-FFF2-40B4-BE49-F238E27FC236}">
                <a16:creationId xmlns:a16="http://schemas.microsoft.com/office/drawing/2014/main" id="{608491AF-51C2-44BB-A120-444277466E76}"/>
              </a:ext>
            </a:extLst>
          </p:cNvPr>
          <p:cNvSpPr txBox="1"/>
          <p:nvPr/>
        </p:nvSpPr>
        <p:spPr>
          <a:xfrm>
            <a:off x="771525" y="1412875"/>
            <a:ext cx="10648950" cy="35052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Resultados Clave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Lato Black" panose="020F0A02020204030203" pitchFamily="34" charset="0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</a:rPr>
              <a:t>UNA TAREA </a:t>
            </a:r>
            <a:r>
              <a:rPr lang="es-ES_tradnl" altLang="es-ES" sz="4000" b="1" dirty="0">
                <a:solidFill>
                  <a:srgbClr val="FF0000"/>
                </a:solidFill>
                <a:latin typeface="Lato Black" panose="020F0A02020204030203" pitchFamily="34" charset="0"/>
              </a:rPr>
              <a:t>NO ES </a:t>
            </a:r>
            <a:r>
              <a:rPr lang="es-ES_tradnl" altLang="es-ES" sz="4000" b="1" dirty="0">
                <a:latin typeface="Lato Black" panose="020F0A02020204030203" pitchFamily="34" charset="0"/>
              </a:rPr>
              <a:t>UN RESULTADO CLAVE.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altLang="es-ES" sz="4000" b="1" dirty="0">
              <a:solidFill>
                <a:schemeClr val="bg1">
                  <a:lumMod val="50000"/>
                </a:schemeClr>
              </a:solidFill>
              <a:latin typeface="Lato Black" panose="020F0A02020204030203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sz="4000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</a:rPr>
              <a:t>LOS RESULTADOS CLAVE </a:t>
            </a:r>
            <a:r>
              <a:rPr lang="es-ES_tradnl" altLang="es-ES" sz="4000" b="1" dirty="0">
                <a:solidFill>
                  <a:srgbClr val="FF0000"/>
                </a:solidFill>
                <a:latin typeface="Lato Black" panose="020F0A02020204030203" pitchFamily="34" charset="0"/>
              </a:rPr>
              <a:t>NO SE </a:t>
            </a:r>
            <a:r>
              <a:rPr lang="es-ES_tradnl" altLang="es-ES" sz="4000" b="1" dirty="0">
                <a:latin typeface="Lato Black" panose="020F0A02020204030203" pitchFamily="34" charset="0"/>
              </a:rPr>
              <a:t>VINCULAN ENTRE ELLOS</a:t>
            </a:r>
            <a:r>
              <a:rPr lang="es-ES_tradnl" altLang="es-ES" sz="2400" b="1" dirty="0">
                <a:latin typeface="Lato Black" panose="020F0A02020204030203" pitchFamily="34" charset="0"/>
              </a:rPr>
              <a:t>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79B9D25-AF40-4AE7-B8D5-583CBA591311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2;p86">
            <a:extLst>
              <a:ext uri="{FF2B5EF4-FFF2-40B4-BE49-F238E27FC236}">
                <a16:creationId xmlns:a16="http://schemas.microsoft.com/office/drawing/2014/main" id="{D4039B11-9F74-4BF5-9EAD-0F27B5F5A8E2}"/>
              </a:ext>
            </a:extLst>
          </p:cNvPr>
          <p:cNvSpPr txBox="1"/>
          <p:nvPr/>
        </p:nvSpPr>
        <p:spPr>
          <a:xfrm>
            <a:off x="1162050" y="2119313"/>
            <a:ext cx="4816475" cy="4006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Objetivos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QUÉ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Definir cada año y cada 3 meses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3 a 5 por ciclo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empresa, equipo, persona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Significativos e inspiradores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Concretos y orientados a la acción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Públicos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Cumplimiento &lt; 100%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vinculado con la remuneración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513;p86">
            <a:extLst>
              <a:ext uri="{FF2B5EF4-FFF2-40B4-BE49-F238E27FC236}">
                <a16:creationId xmlns:a16="http://schemas.microsoft.com/office/drawing/2014/main" id="{BCB6A088-3301-4A39-9228-2123EC2A49A9}"/>
              </a:ext>
            </a:extLst>
          </p:cNvPr>
          <p:cNvSpPr txBox="1"/>
          <p:nvPr/>
        </p:nvSpPr>
        <p:spPr>
          <a:xfrm>
            <a:off x="6402388" y="2119313"/>
            <a:ext cx="4814887" cy="340042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Resultados Clave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CÓMO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Definir cada 3 meses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3 a 5 por cada Objetivo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empresa, equipo, persona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Específicos, realistas y factibles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Incluyen una cifra, un % o Si/No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/>
            </a:pPr>
            <a:r>
              <a:rPr lang="e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Públicos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Google Shape;511;p86">
            <a:extLst>
              <a:ext uri="{FF2B5EF4-FFF2-40B4-BE49-F238E27FC236}">
                <a16:creationId xmlns:a16="http://schemas.microsoft.com/office/drawing/2014/main" id="{C4677A65-0A46-48F1-9B15-538D5A478C42}"/>
              </a:ext>
            </a:extLst>
          </p:cNvPr>
          <p:cNvSpPr txBox="1"/>
          <p:nvPr/>
        </p:nvSpPr>
        <p:spPr>
          <a:xfrm>
            <a:off x="771525" y="498475"/>
            <a:ext cx="10648950" cy="151923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OKR</a:t>
            </a: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Objetivos y Resultados Clave</a:t>
            </a:r>
            <a:endParaRPr sz="1467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C4A29B-10A9-4E83-949C-25495758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2" y="6168035"/>
            <a:ext cx="982693" cy="2688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BE8A29-2FF4-4D05-9642-DFF0BE34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18" y="5861086"/>
            <a:ext cx="1178367" cy="11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A69D3A2-2AA4-42AF-8841-CB782B175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128" y="412267"/>
            <a:ext cx="3662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latin typeface="Source Sans Pro" panose="020B0503030403020204" pitchFamily="34" charset="0"/>
                <a:sym typeface="Source Sans Pro" panose="020B0503030403020204" pitchFamily="34" charset="0"/>
              </a:rPr>
              <a:t>OKR ambiciosos</a:t>
            </a:r>
          </a:p>
        </p:txBody>
      </p:sp>
      <p:pic>
        <p:nvPicPr>
          <p:cNvPr id="3" name="Picture 5" descr="Resultado de imagen de brad pitt">
            <a:extLst>
              <a:ext uri="{FF2B5EF4-FFF2-40B4-BE49-F238E27FC236}">
                <a16:creationId xmlns:a16="http://schemas.microsoft.com/office/drawing/2014/main" id="{37067698-533A-4237-9E5F-F0C98498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533650"/>
            <a:ext cx="43338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Resultado de imagen de scarlett johansson">
            <a:extLst>
              <a:ext uri="{FF2B5EF4-FFF2-40B4-BE49-F238E27FC236}">
                <a16:creationId xmlns:a16="http://schemas.microsoft.com/office/drawing/2014/main" id="{4B8D242E-BABD-4655-9AEE-CD20BD71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432050"/>
            <a:ext cx="33750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198CA1-56CF-4632-9109-922BF0661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771650"/>
            <a:ext cx="46593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>
                <a:latin typeface="Source Sans Pro" panose="020B0503030403020204" pitchFamily="34" charset="0"/>
                <a:sym typeface="Source Sans Pro" panose="020B0503030403020204" pitchFamily="34" charset="0"/>
              </a:rPr>
              <a:t>¿Cómo ligarse a Brad Pitt?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D19E5F-6C15-4551-8136-B75883C4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744663"/>
            <a:ext cx="64404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>
                <a:latin typeface="Source Sans Pro" panose="020B0503030403020204" pitchFamily="34" charset="0"/>
                <a:sym typeface="Source Sans Pro" panose="020B0503030403020204" pitchFamily="34" charset="0"/>
              </a:rPr>
              <a:t>¿Cómo ligarse a Scarlett Johansson?</a:t>
            </a:r>
          </a:p>
        </p:txBody>
      </p:sp>
    </p:spTree>
    <p:extLst>
      <p:ext uri="{BB962C8B-B14F-4D97-AF65-F5344CB8AC3E}">
        <p14:creationId xmlns:p14="http://schemas.microsoft.com/office/powerpoint/2010/main" val="19700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2;p105">
            <a:extLst>
              <a:ext uri="{FF2B5EF4-FFF2-40B4-BE49-F238E27FC236}">
                <a16:creationId xmlns:a16="http://schemas.microsoft.com/office/drawing/2014/main" id="{40019F8D-6796-4EC3-A563-88D07CD44E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7213" y="1309688"/>
            <a:ext cx="3267075" cy="50307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69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Google Shape;685;p114">
            <a:extLst>
              <a:ext uri="{FF2B5EF4-FFF2-40B4-BE49-F238E27FC236}">
                <a16:creationId xmlns:a16="http://schemas.microsoft.com/office/drawing/2014/main" id="{82098206-CAD1-479F-95CB-8DE55028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384175"/>
            <a:ext cx="11418887" cy="60483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124931" name="Google Shape;686;p114">
            <a:extLst>
              <a:ext uri="{FF2B5EF4-FFF2-40B4-BE49-F238E27FC236}">
                <a16:creationId xmlns:a16="http://schemas.microsoft.com/office/drawing/2014/main" id="{09F49F0D-9470-4477-8C56-03C2EA09A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008188"/>
            <a:ext cx="11580812" cy="4113212"/>
          </a:xfrm>
          <a:prstGeom prst="roundRect">
            <a:avLst>
              <a:gd name="adj" fmla="val 16667"/>
            </a:avLst>
          </a:prstGeom>
          <a:solidFill>
            <a:srgbClr val="29C1DC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124932" name="Google Shape;687;p114">
            <a:extLst>
              <a:ext uri="{FF2B5EF4-FFF2-40B4-BE49-F238E27FC236}">
                <a16:creationId xmlns:a16="http://schemas.microsoft.com/office/drawing/2014/main" id="{B9A535A6-1F75-4FBB-811A-0F566B58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632075"/>
            <a:ext cx="11418887" cy="2616200"/>
          </a:xfrm>
          <a:prstGeom prst="roundRect">
            <a:avLst>
              <a:gd name="adj" fmla="val 16667"/>
            </a:avLst>
          </a:prstGeom>
          <a:solidFill>
            <a:srgbClr val="29C1DC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124933" name="Google Shape;688;p114">
            <a:extLst>
              <a:ext uri="{FF2B5EF4-FFF2-40B4-BE49-F238E27FC236}">
                <a16:creationId xmlns:a16="http://schemas.microsoft.com/office/drawing/2014/main" id="{7885EF26-06BB-481E-8F25-866EA2799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88938"/>
            <a:ext cx="114188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22867" rIns="45700" bIns="22867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FFAB40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¿QUÉ</a:t>
            </a:r>
            <a:r>
              <a:rPr lang="es-ES" altLang="es-ES" sz="2400">
                <a:solidFill>
                  <a:srgbClr val="061B2B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 </a:t>
            </a:r>
            <a:r>
              <a:rPr lang="es-ES" altLang="es-ES" sz="2400">
                <a:solidFill>
                  <a:srgbClr val="061B2B"/>
                </a:solidFill>
                <a:latin typeface="Source Sans Pro Light" panose="020B0403030403020204" pitchFamily="34" charset="0"/>
                <a:sym typeface="Source Sans Pro Light" panose="020B0403030403020204" pitchFamily="34" charset="0"/>
              </a:rPr>
              <a:t>es OKR?</a:t>
            </a:r>
            <a:endParaRPr lang="es-ES" altLang="es-ES" sz="2400">
              <a:solidFill>
                <a:srgbClr val="FFAB40"/>
              </a:solidFill>
              <a:latin typeface="Source Sans Pro Light" panose="020B0403030403020204" pitchFamily="34" charset="0"/>
              <a:sym typeface="Source Sans Pro Light" panose="020B0403030403020204" pitchFamily="34" charset="0"/>
            </a:endParaRPr>
          </a:p>
        </p:txBody>
      </p:sp>
      <p:sp>
        <p:nvSpPr>
          <p:cNvPr id="124934" name="Google Shape;689;p114">
            <a:extLst>
              <a:ext uri="{FF2B5EF4-FFF2-40B4-BE49-F238E27FC236}">
                <a16:creationId xmlns:a16="http://schemas.microsoft.com/office/drawing/2014/main" id="{A0B905BB-9ADC-4C7E-B55E-6E9DB788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2871788"/>
            <a:ext cx="2482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22867" rIns="45700" bIns="22867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29C1DC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OBJETIVOS</a:t>
            </a:r>
          </a:p>
        </p:txBody>
      </p:sp>
      <p:sp>
        <p:nvSpPr>
          <p:cNvPr id="690" name="Google Shape;690;p114">
            <a:extLst>
              <a:ext uri="{FF2B5EF4-FFF2-40B4-BE49-F238E27FC236}">
                <a16:creationId xmlns:a16="http://schemas.microsoft.com/office/drawing/2014/main" id="{3D60CB48-0BF2-483D-82B1-586FCF1131DF}"/>
              </a:ext>
            </a:extLst>
          </p:cNvPr>
          <p:cNvSpPr txBox="1"/>
          <p:nvPr/>
        </p:nvSpPr>
        <p:spPr>
          <a:xfrm>
            <a:off x="1246188" y="3306763"/>
            <a:ext cx="1716087" cy="569912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45700" rIns="45700" bIns="45700"/>
          <a:lstStyle/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9C1DC"/>
              </a:buClr>
              <a:buSzPts val="1100"/>
              <a:buFont typeface="Source Sans Pro"/>
              <a:buChar char="✓"/>
              <a:defRPr/>
            </a:pPr>
            <a:r>
              <a:rPr lang="es" sz="14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Accionables</a:t>
            </a:r>
            <a:endParaRPr sz="14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9C1DC"/>
              </a:buClr>
              <a:buSzPts val="1100"/>
              <a:buFont typeface="Source Sans Pro"/>
              <a:buChar char="✓"/>
              <a:defRPr/>
            </a:pPr>
            <a:r>
              <a:rPr lang="es" sz="14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Concretos</a:t>
            </a:r>
            <a:endParaRPr sz="14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9C1DC"/>
              </a:buClr>
              <a:buSzPts val="1100"/>
              <a:buFont typeface="Source Sans Pro"/>
              <a:buChar char="✓"/>
              <a:defRPr/>
            </a:pPr>
            <a:r>
              <a:rPr lang="es" sz="14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Intencionales</a:t>
            </a:r>
            <a:endParaRPr sz="14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9C1DC"/>
              </a:buClr>
              <a:buSzPts val="1100"/>
              <a:buFont typeface="Source Sans Pro"/>
              <a:buChar char="✓"/>
              <a:defRPr/>
            </a:pPr>
            <a:r>
              <a:rPr lang="es" sz="14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Inspiradores</a:t>
            </a:r>
            <a:endParaRPr sz="14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9C1DC"/>
              </a:buClr>
              <a:buSzPts val="1100"/>
              <a:buFont typeface="Source Sans Pro"/>
              <a:buChar char="✓"/>
              <a:defRPr/>
            </a:pPr>
            <a:r>
              <a:rPr lang="es" sz="1467" b="1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números</a:t>
            </a:r>
            <a:endParaRPr sz="1467" b="1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9C1DC"/>
              </a:buClr>
              <a:buSzPts val="1100"/>
              <a:buFont typeface="Source Sans Pro Light"/>
              <a:buChar char="✓"/>
              <a:defRPr/>
            </a:pPr>
            <a:r>
              <a:rPr lang="es" sz="14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máximo</a:t>
            </a:r>
            <a:endParaRPr sz="14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936" name="Google Shape;691;p114">
            <a:extLst>
              <a:ext uri="{FF2B5EF4-FFF2-40B4-BE49-F238E27FC236}">
                <a16:creationId xmlns:a16="http://schemas.microsoft.com/office/drawing/2014/main" id="{E5549216-BFAD-4C97-9EEA-F55F4847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2752725"/>
            <a:ext cx="7092950" cy="234315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124937" name="Google Shape;692;p114">
            <a:extLst>
              <a:ext uri="{FF2B5EF4-FFF2-40B4-BE49-F238E27FC236}">
                <a16:creationId xmlns:a16="http://schemas.microsoft.com/office/drawing/2014/main" id="{18106353-9710-47BE-9D4B-A3DF3D3D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71788"/>
            <a:ext cx="2482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22867" rIns="45700" bIns="22867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6FA8DC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KEY RESULTS</a:t>
            </a:r>
          </a:p>
        </p:txBody>
      </p:sp>
      <p:sp>
        <p:nvSpPr>
          <p:cNvPr id="693" name="Google Shape;693;p114">
            <a:extLst>
              <a:ext uri="{FF2B5EF4-FFF2-40B4-BE49-F238E27FC236}">
                <a16:creationId xmlns:a16="http://schemas.microsoft.com/office/drawing/2014/main" id="{2BD91070-D76D-473D-8F0A-97E12E46E9FF}"/>
              </a:ext>
            </a:extLst>
          </p:cNvPr>
          <p:cNvSpPr txBox="1"/>
          <p:nvPr/>
        </p:nvSpPr>
        <p:spPr>
          <a:xfrm>
            <a:off x="4479925" y="3306763"/>
            <a:ext cx="2098675" cy="569912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45700" rIns="45700" bIns="45700"/>
          <a:lstStyle/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Source Sans Pro"/>
              <a:buChar char="✓"/>
              <a:defRPr/>
            </a:pP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3-5 por cada Objetivo</a:t>
            </a:r>
            <a:endParaRPr sz="1467" dirty="0">
              <a:solidFill>
                <a:srgbClr val="6FA8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Source Sans Pro"/>
              <a:buChar char="✓"/>
              <a:defRPr/>
            </a:pP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Específicos</a:t>
            </a:r>
            <a:endParaRPr sz="1467" dirty="0">
              <a:solidFill>
                <a:srgbClr val="6FA8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Source Sans Pro"/>
              <a:buChar char="✓"/>
              <a:defRPr/>
            </a:pP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Medibles</a:t>
            </a:r>
            <a:endParaRPr sz="1467" dirty="0">
              <a:solidFill>
                <a:srgbClr val="6FA8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Source Sans Pro"/>
              <a:buChar char="✓"/>
              <a:defRPr/>
            </a:pP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Comprobables</a:t>
            </a:r>
            <a:endParaRPr sz="1467" dirty="0">
              <a:solidFill>
                <a:srgbClr val="6FA8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Source Sans Pro"/>
              <a:buChar char="✓"/>
              <a:defRPr/>
            </a:pP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SMART</a:t>
            </a:r>
            <a:endParaRPr sz="1467" dirty="0">
              <a:solidFill>
                <a:srgbClr val="6FA8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Source Sans Pro Light"/>
              <a:buChar char="✓"/>
              <a:defRPr/>
            </a:pP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 </a:t>
            </a:r>
            <a:r>
              <a:rPr lang="es" sz="1467" b="1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semanal</a:t>
            </a:r>
            <a:r>
              <a:rPr lang="es" sz="1467" dirty="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PPP</a:t>
            </a:r>
            <a:endParaRPr sz="1467" dirty="0">
              <a:solidFill>
                <a:srgbClr val="6FA8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939" name="Google Shape;694;p114">
            <a:extLst>
              <a:ext uri="{FF2B5EF4-FFF2-40B4-BE49-F238E27FC236}">
                <a16:creationId xmlns:a16="http://schemas.microsoft.com/office/drawing/2014/main" id="{55190BF6-5454-4182-B5FD-3907FF50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949325"/>
            <a:ext cx="114188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rgbClr val="061B2B"/>
                </a:solidFill>
                <a:latin typeface="Source Sans Pro Light" panose="020B0403030403020204" pitchFamily="34" charset="0"/>
                <a:sym typeface="Source Sans Pro Light" panose="020B0403030403020204" pitchFamily="34" charset="0"/>
              </a:rPr>
              <a:t>OKR es una metodología que permite alinear a todos los miembros de una compañía en torno a un foco común y alcanzar las metas estratégicas de una forma más rápida y eficiente. </a:t>
            </a:r>
          </a:p>
          <a:p>
            <a:pPr>
              <a:lnSpc>
                <a:spcPct val="114000"/>
              </a:lnSpc>
              <a:spcBef>
                <a:spcPts val="538"/>
              </a:spcBef>
              <a:buFontTx/>
              <a:buNone/>
            </a:pPr>
            <a:r>
              <a:rPr lang="es-ES" altLang="es-ES" sz="1200">
                <a:solidFill>
                  <a:srgbClr val="061B2B"/>
                </a:solidFill>
                <a:latin typeface="Source Sans Pro Light" panose="020B0403030403020204" pitchFamily="34" charset="0"/>
                <a:sym typeface="Source Sans Pro Light" panose="020B0403030403020204" pitchFamily="34" charset="0"/>
              </a:rPr>
              <a:t>Es un sistema que nos sirve para definir objetivos y ayudarnos a conseguirlos.</a:t>
            </a:r>
          </a:p>
          <a:p>
            <a:pPr>
              <a:lnSpc>
                <a:spcPct val="114000"/>
              </a:lnSpc>
              <a:spcBef>
                <a:spcPts val="538"/>
              </a:spcBef>
              <a:buFontTx/>
              <a:buNone/>
            </a:pPr>
            <a:endParaRPr lang="es-ES" altLang="es-ES" sz="1200">
              <a:solidFill>
                <a:srgbClr val="061B2B"/>
              </a:solidFill>
              <a:latin typeface="Source Sans Pro Light" panose="020B0403030403020204" pitchFamily="34" charset="0"/>
              <a:sym typeface="Source Sans Pro Light" panose="020B0403030403020204" pitchFamily="34" charset="0"/>
            </a:endParaRPr>
          </a:p>
          <a:p>
            <a:pPr>
              <a:lnSpc>
                <a:spcPct val="114000"/>
              </a:lnSpc>
              <a:spcBef>
                <a:spcPts val="538"/>
              </a:spcBef>
              <a:buFontTx/>
              <a:buNone/>
            </a:pPr>
            <a:endParaRPr lang="es-ES" altLang="es-ES" sz="1200">
              <a:solidFill>
                <a:srgbClr val="061B2B"/>
              </a:solidFill>
              <a:latin typeface="Source Sans Pro Light" panose="020B0403030403020204" pitchFamily="34" charset="0"/>
              <a:sym typeface="Source Sans Pro Light" panose="020B0403030403020204" pitchFamily="34" charset="0"/>
            </a:endParaRPr>
          </a:p>
          <a:p>
            <a:pPr>
              <a:lnSpc>
                <a:spcPct val="114000"/>
              </a:lnSpc>
              <a:spcBef>
                <a:spcPts val="538"/>
              </a:spcBef>
              <a:spcAft>
                <a:spcPts val="538"/>
              </a:spcAft>
              <a:buFontTx/>
              <a:buNone/>
            </a:pPr>
            <a:endParaRPr lang="es-ES" altLang="es-ES" sz="1200">
              <a:solidFill>
                <a:srgbClr val="061B2B"/>
              </a:solidFill>
              <a:latin typeface="Source Sans Pro Light" panose="020B0403030403020204" pitchFamily="34" charset="0"/>
              <a:sym typeface="Source Sans Pro Light" panose="020B0403030403020204" pitchFamily="34" charset="0"/>
            </a:endParaRPr>
          </a:p>
        </p:txBody>
      </p:sp>
      <p:sp>
        <p:nvSpPr>
          <p:cNvPr id="124940" name="Google Shape;695;p114">
            <a:extLst>
              <a:ext uri="{FF2B5EF4-FFF2-40B4-BE49-F238E27FC236}">
                <a16:creationId xmlns:a16="http://schemas.microsoft.com/office/drawing/2014/main" id="{E0F82C9A-83BC-454E-9EAF-0CBF722C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905125"/>
            <a:ext cx="2481263" cy="2027238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124941" name="Google Shape;696;p114">
            <a:extLst>
              <a:ext uri="{FF2B5EF4-FFF2-40B4-BE49-F238E27FC236}">
                <a16:creationId xmlns:a16="http://schemas.microsoft.com/office/drawing/2014/main" id="{C33D9F22-CCD3-40F1-8C8C-1B2DB0552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3024188"/>
            <a:ext cx="24812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22867" rIns="45700" bIns="22867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6D9EEB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INICIATIVAS</a:t>
            </a:r>
          </a:p>
        </p:txBody>
      </p:sp>
      <p:sp>
        <p:nvSpPr>
          <p:cNvPr id="697" name="Google Shape;697;p114">
            <a:extLst>
              <a:ext uri="{FF2B5EF4-FFF2-40B4-BE49-F238E27FC236}">
                <a16:creationId xmlns:a16="http://schemas.microsoft.com/office/drawing/2014/main" id="{9D7F0144-A93A-42CE-BB32-CE69B608BB33}"/>
              </a:ext>
            </a:extLst>
          </p:cNvPr>
          <p:cNvSpPr txBox="1"/>
          <p:nvPr/>
        </p:nvSpPr>
        <p:spPr>
          <a:xfrm>
            <a:off x="8821738" y="3459163"/>
            <a:ext cx="2098675" cy="569912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45700" rIns="45700" bIns="45700"/>
          <a:lstStyle/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100"/>
              <a:buFont typeface="Source Sans Pro Light"/>
              <a:buChar char="✓"/>
              <a:defRPr/>
            </a:pPr>
            <a:r>
              <a:rPr lang="es" sz="1467">
                <a:solidFill>
                  <a:srgbClr val="6D9EE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Describen</a:t>
            </a:r>
            <a:r>
              <a:rPr lang="es" sz="1467">
                <a:solidFill>
                  <a:srgbClr val="6D9EE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" sz="1467" b="1">
                <a:solidFill>
                  <a:srgbClr val="6D9EE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trabajo necesario para generar progreso</a:t>
            </a:r>
            <a:endParaRPr sz="1467" b="1">
              <a:solidFill>
                <a:srgbClr val="6D9EE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37061" indent="-21166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100"/>
              <a:buFont typeface="Source Sans Pro"/>
              <a:buChar char="✓"/>
              <a:defRPr/>
            </a:pPr>
            <a:r>
              <a:rPr lang="es" sz="1467">
                <a:solidFill>
                  <a:srgbClr val="6D9EE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Tareas</a:t>
            </a:r>
            <a:endParaRPr sz="1467">
              <a:solidFill>
                <a:srgbClr val="6D9EE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943" name="Google Shape;698;p114">
            <a:extLst>
              <a:ext uri="{FF2B5EF4-FFF2-40B4-BE49-F238E27FC236}">
                <a16:creationId xmlns:a16="http://schemas.microsoft.com/office/drawing/2014/main" id="{C8B31639-308C-419D-A630-6720D182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2057400"/>
            <a:ext cx="24812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22867" rIns="45700" bIns="22867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29C1DC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METAS</a:t>
            </a:r>
          </a:p>
        </p:txBody>
      </p:sp>
      <p:sp>
        <p:nvSpPr>
          <p:cNvPr id="124944" name="Google Shape;699;p114">
            <a:extLst>
              <a:ext uri="{FF2B5EF4-FFF2-40B4-BE49-F238E27FC236}">
                <a16:creationId xmlns:a16="http://schemas.microsoft.com/office/drawing/2014/main" id="{9B0E1C8F-DF73-4CD9-8412-6C799DC0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636713"/>
            <a:ext cx="2862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/>
          <a:lstStyle>
            <a:lvl1pPr marL="236538" indent="-193675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>
                <a:srgbClr val="FFAB40"/>
              </a:buClr>
              <a:buSzPts val="900"/>
              <a:buFont typeface="Source Sans Pro Semibold" panose="020B0603030403020204" pitchFamily="34" charset="0"/>
              <a:buChar char="➔"/>
            </a:pPr>
            <a:r>
              <a:rPr lang="es-ES" altLang="es-ES" sz="1200">
                <a:solidFill>
                  <a:srgbClr val="061B2B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TRANSPARENCIA</a:t>
            </a:r>
          </a:p>
        </p:txBody>
      </p:sp>
      <p:sp>
        <p:nvSpPr>
          <p:cNvPr id="700" name="Google Shape;700;p114">
            <a:extLst>
              <a:ext uri="{FF2B5EF4-FFF2-40B4-BE49-F238E27FC236}">
                <a16:creationId xmlns:a16="http://schemas.microsoft.com/office/drawing/2014/main" id="{D04D898F-61F7-4396-9CDF-F85ED93F5409}"/>
              </a:ext>
            </a:extLst>
          </p:cNvPr>
          <p:cNvSpPr txBox="1"/>
          <p:nvPr/>
        </p:nvSpPr>
        <p:spPr>
          <a:xfrm>
            <a:off x="736600" y="5364163"/>
            <a:ext cx="2482850" cy="322262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22867" rIns="45700" bIns="22867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" sz="18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¿Dónde necesitas ir?</a:t>
            </a:r>
            <a:endParaRPr sz="18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1" name="Google Shape;701;p114">
            <a:extLst>
              <a:ext uri="{FF2B5EF4-FFF2-40B4-BE49-F238E27FC236}">
                <a16:creationId xmlns:a16="http://schemas.microsoft.com/office/drawing/2014/main" id="{98315F83-B3FC-4CB4-9A1A-A9E78154A881}"/>
              </a:ext>
            </a:extLst>
          </p:cNvPr>
          <p:cNvSpPr txBox="1"/>
          <p:nvPr/>
        </p:nvSpPr>
        <p:spPr>
          <a:xfrm>
            <a:off x="3829050" y="5364163"/>
            <a:ext cx="3352800" cy="322262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22867" rIns="45700" bIns="22867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" sz="18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sabes que has llegado?</a:t>
            </a:r>
            <a:endParaRPr sz="18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2" name="Google Shape;702;p114">
            <a:extLst>
              <a:ext uri="{FF2B5EF4-FFF2-40B4-BE49-F238E27FC236}">
                <a16:creationId xmlns:a16="http://schemas.microsoft.com/office/drawing/2014/main" id="{7B938FF0-7FE9-44A0-9244-366CD9A80977}"/>
              </a:ext>
            </a:extLst>
          </p:cNvPr>
          <p:cNvSpPr txBox="1"/>
          <p:nvPr/>
        </p:nvSpPr>
        <p:spPr>
          <a:xfrm>
            <a:off x="8194675" y="5364163"/>
            <a:ext cx="3352800" cy="322262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22867" rIns="45700" bIns="22867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" sz="1867">
                <a:solidFill>
                  <a:srgbClr val="29C1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camino tomarás para llegar?</a:t>
            </a:r>
            <a:endParaRPr sz="1867">
              <a:solidFill>
                <a:srgbClr val="29C1D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948" name="Google Shape;703;p114">
            <a:extLst>
              <a:ext uri="{FF2B5EF4-FFF2-40B4-BE49-F238E27FC236}">
                <a16:creationId xmlns:a16="http://schemas.microsoft.com/office/drawing/2014/main" id="{D4C2D0CC-B69F-440E-9A9E-CE49AAF0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1636713"/>
            <a:ext cx="2860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/>
          <a:lstStyle>
            <a:lvl1pPr marL="236538" indent="-193675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>
                <a:srgbClr val="FFAB40"/>
              </a:buClr>
              <a:buSzPts val="900"/>
              <a:buFont typeface="Source Sans Pro Semibold" panose="020B0603030403020204" pitchFamily="34" charset="0"/>
              <a:buChar char="➔"/>
            </a:pPr>
            <a:r>
              <a:rPr lang="es-ES" altLang="es-ES" sz="1200">
                <a:solidFill>
                  <a:srgbClr val="061B2B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FOCO</a:t>
            </a:r>
          </a:p>
        </p:txBody>
      </p:sp>
      <p:sp>
        <p:nvSpPr>
          <p:cNvPr id="124949" name="Google Shape;704;p114">
            <a:extLst>
              <a:ext uri="{FF2B5EF4-FFF2-40B4-BE49-F238E27FC236}">
                <a16:creationId xmlns:a16="http://schemas.microsoft.com/office/drawing/2014/main" id="{93A74EC4-55F6-4831-B517-943B510C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1636713"/>
            <a:ext cx="2862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/>
          <a:lstStyle>
            <a:lvl1pPr marL="236538" indent="-193675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>
                <a:srgbClr val="FFAB40"/>
              </a:buClr>
              <a:buSzPts val="900"/>
              <a:buFont typeface="Source Sans Pro Semibold" panose="020B0603030403020204" pitchFamily="34" charset="0"/>
              <a:buChar char="➔"/>
            </a:pPr>
            <a:r>
              <a:rPr lang="es-ES" altLang="es-ES" sz="1200">
                <a:solidFill>
                  <a:srgbClr val="061B2B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ALINEAMIENTO</a:t>
            </a:r>
          </a:p>
        </p:txBody>
      </p:sp>
      <p:sp>
        <p:nvSpPr>
          <p:cNvPr id="124950" name="Google Shape;705;p114">
            <a:extLst>
              <a:ext uri="{FF2B5EF4-FFF2-40B4-BE49-F238E27FC236}">
                <a16:creationId xmlns:a16="http://schemas.microsoft.com/office/drawing/2014/main" id="{C863D845-3069-48F4-B82C-BAF93924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127750"/>
            <a:ext cx="2482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22867" rIns="45700" bIns="22867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29C1DC"/>
                </a:solidFill>
                <a:latin typeface="Source Sans Pro Semibold" panose="020B0603030403020204" pitchFamily="34" charset="0"/>
                <a:sym typeface="Source Sans Pro Semibold" panose="020B0603030403020204" pitchFamily="34" charset="0"/>
              </a:rPr>
              <a:t>CFR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47B6457-F810-4C3C-BC7B-7E3B459C3B54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3"/>
          <p:cNvSpPr/>
          <p:nvPr/>
        </p:nvSpPr>
        <p:spPr>
          <a:xfrm>
            <a:off x="389433" y="398933"/>
            <a:ext cx="11418400" cy="603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60" name="Google Shape;460;p83"/>
          <p:cNvSpPr txBox="1"/>
          <p:nvPr/>
        </p:nvSpPr>
        <p:spPr>
          <a:xfrm>
            <a:off x="484733" y="562633"/>
            <a:ext cx="11323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  <a:buSzPts val="2000"/>
            </a:pPr>
            <a:r>
              <a:rPr lang="es-ES" sz="2667" b="1" kern="0">
                <a:solidFill>
                  <a:srgbClr val="00AFD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Qué es OKR</a:t>
            </a:r>
            <a:endParaRPr sz="2667" b="1" kern="0">
              <a:solidFill>
                <a:srgbClr val="00AFD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1" name="Google Shape;461;p83"/>
          <p:cNvSpPr/>
          <p:nvPr/>
        </p:nvSpPr>
        <p:spPr>
          <a:xfrm rot="5400000">
            <a:off x="9156518" y="2439933"/>
            <a:ext cx="2248300" cy="2154400"/>
          </a:xfrm>
          <a:prstGeom prst="flowChartOffpageConnector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62" name="Google Shape;462;p83"/>
          <p:cNvSpPr txBox="1"/>
          <p:nvPr/>
        </p:nvSpPr>
        <p:spPr>
          <a:xfrm>
            <a:off x="9479867" y="2494600"/>
            <a:ext cx="1878000" cy="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r>
              <a:rPr lang="es-ES" sz="1867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SUPERPODERES</a:t>
            </a: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Foco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Colaboración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Responsabilidad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Exigencia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63" name="Google Shape;463;p83"/>
          <p:cNvSpPr/>
          <p:nvPr/>
        </p:nvSpPr>
        <p:spPr>
          <a:xfrm rot="10427028" flipH="1">
            <a:off x="3705257" y="1116283"/>
            <a:ext cx="4857761" cy="4927776"/>
          </a:xfrm>
          <a:prstGeom prst="blockArc">
            <a:avLst>
              <a:gd name="adj1" fmla="val 13219682"/>
              <a:gd name="adj2" fmla="val 18691271"/>
              <a:gd name="adj3" fmla="val 25386"/>
            </a:avLst>
          </a:prstGeom>
          <a:solidFill>
            <a:srgbClr val="F7B3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3"/>
          <p:cNvSpPr/>
          <p:nvPr/>
        </p:nvSpPr>
        <p:spPr>
          <a:xfrm rot="-5772972" flipH="1">
            <a:off x="3681153" y="1086803"/>
            <a:ext cx="4857761" cy="4927776"/>
          </a:xfrm>
          <a:prstGeom prst="blockArc">
            <a:avLst>
              <a:gd name="adj1" fmla="val 13304380"/>
              <a:gd name="adj2" fmla="val 18745478"/>
              <a:gd name="adj3" fmla="val 25520"/>
            </a:avLst>
          </a:prstGeom>
          <a:solidFill>
            <a:srgbClr val="9C56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3"/>
          <p:cNvSpPr/>
          <p:nvPr/>
        </p:nvSpPr>
        <p:spPr>
          <a:xfrm rot="5399717">
            <a:off x="3716472" y="1116020"/>
            <a:ext cx="4857600" cy="4928000"/>
          </a:xfrm>
          <a:prstGeom prst="blockArc">
            <a:avLst>
              <a:gd name="adj1" fmla="val 13418289"/>
              <a:gd name="adj2" fmla="val 18745478"/>
              <a:gd name="adj3" fmla="val 25520"/>
            </a:avLst>
          </a:prstGeom>
          <a:solidFill>
            <a:srgbClr val="00AF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3"/>
          <p:cNvSpPr/>
          <p:nvPr/>
        </p:nvSpPr>
        <p:spPr>
          <a:xfrm rot="-127439">
            <a:off x="3611421" y="1169778"/>
            <a:ext cx="4997033" cy="4721637"/>
          </a:xfrm>
          <a:prstGeom prst="blockArc">
            <a:avLst>
              <a:gd name="adj1" fmla="val 13419056"/>
              <a:gd name="adj2" fmla="val 19204006"/>
              <a:gd name="adj3" fmla="val 25974"/>
            </a:avLst>
          </a:prstGeom>
          <a:solidFill>
            <a:srgbClr val="061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3"/>
          <p:cNvSpPr txBox="1"/>
          <p:nvPr/>
        </p:nvSpPr>
        <p:spPr>
          <a:xfrm>
            <a:off x="4096000" y="1306500"/>
            <a:ext cx="4000000" cy="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s-ES" sz="2000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PROPÓSITO</a:t>
            </a:r>
            <a:endParaRPr sz="2000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b="1" i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qué </a:t>
            </a:r>
            <a:endParaRPr sz="1600" b="1" i="1"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hago las cosas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3"/>
          <p:cNvSpPr txBox="1"/>
          <p:nvPr/>
        </p:nvSpPr>
        <p:spPr>
          <a:xfrm>
            <a:off x="7046700" y="2974167"/>
            <a:ext cx="1878000" cy="13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s-ES" sz="2000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OBJETIVOS</a:t>
            </a:r>
            <a:endParaRPr sz="2000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300"/>
            </a:pPr>
            <a:r>
              <a:rPr lang="es-ES" sz="1733" b="1" i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Qué</a:t>
            </a:r>
            <a:r>
              <a:rPr lang="es-ES" sz="1733" i="1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quiero conseguir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3"/>
          <p:cNvSpPr txBox="1"/>
          <p:nvPr/>
        </p:nvSpPr>
        <p:spPr>
          <a:xfrm>
            <a:off x="5051000" y="4686833"/>
            <a:ext cx="22632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s-ES" sz="2000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RESULTADOS</a:t>
            </a:r>
            <a:endParaRPr sz="2000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500"/>
            </a:pPr>
            <a:r>
              <a:rPr lang="es-ES" sz="2000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CLAVE</a:t>
            </a:r>
            <a:endParaRPr sz="2000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300"/>
            </a:pPr>
            <a:r>
              <a:rPr lang="es-ES" sz="1733" b="1" i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Cómo</a:t>
            </a:r>
            <a:r>
              <a:rPr lang="es-ES" sz="1733" i="1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sé que lo he logrado</a:t>
            </a:r>
            <a:endParaRPr sz="1733" i="1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0" name="Google Shape;470;p83"/>
          <p:cNvSpPr txBox="1"/>
          <p:nvPr/>
        </p:nvSpPr>
        <p:spPr>
          <a:xfrm>
            <a:off x="3452733" y="3027133"/>
            <a:ext cx="1732800" cy="1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s-ES" sz="2000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TAREAS</a:t>
            </a:r>
            <a:endParaRPr sz="2000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300"/>
            </a:pPr>
            <a:r>
              <a:rPr lang="es-ES" sz="1733" i="1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 que hago para lograrlo</a:t>
            </a:r>
            <a:endParaRPr sz="1733" i="1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1" name="Google Shape;471;p83"/>
          <p:cNvSpPr/>
          <p:nvPr/>
        </p:nvSpPr>
        <p:spPr>
          <a:xfrm>
            <a:off x="4885933" y="2339167"/>
            <a:ext cx="2496400" cy="249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3"/>
          <p:cNvSpPr txBox="1"/>
          <p:nvPr/>
        </p:nvSpPr>
        <p:spPr>
          <a:xfrm>
            <a:off x="5171033" y="2809567"/>
            <a:ext cx="1878000" cy="1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r>
              <a:rPr lang="es-ES" sz="1867" kern="0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CFR</a:t>
            </a:r>
            <a:endParaRPr sz="1867" kern="0" dirty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Conversaciones</a:t>
            </a:r>
            <a:endParaRPr sz="1600" i="1" kern="0" dirty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Feedback</a:t>
            </a:r>
            <a:endParaRPr sz="1600" i="1" kern="0" dirty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Reconocimiento</a:t>
            </a:r>
            <a:endParaRPr sz="1600" i="1" kern="0" dirty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3" name="Google Shape;473;p83"/>
          <p:cNvSpPr/>
          <p:nvPr/>
        </p:nvSpPr>
        <p:spPr>
          <a:xfrm rot="-5400000">
            <a:off x="865800" y="2386151"/>
            <a:ext cx="2249400" cy="2263067"/>
          </a:xfrm>
          <a:prstGeom prst="flowChartOffpageConnector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i="1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4" name="Google Shape;474;p83"/>
          <p:cNvSpPr txBox="1"/>
          <p:nvPr/>
        </p:nvSpPr>
        <p:spPr>
          <a:xfrm>
            <a:off x="858967" y="2494600"/>
            <a:ext cx="18780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r>
              <a:rPr lang="es-ES" sz="1867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CULTURA</a:t>
            </a: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Bottom-up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Transparencia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Alineamiento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s-ES" sz="1600" i="1" ker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Liderazgo</a:t>
            </a:r>
            <a:endParaRPr sz="1600" i="1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359A7B-B821-4A59-B5A7-8AB169DE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8" y="1925638"/>
            <a:ext cx="2855912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Estrategia		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7B558D-7CCC-0B5C-0404-BD59105803B4}"/>
              </a:ext>
            </a:extLst>
          </p:cNvPr>
          <p:cNvSpPr txBox="1"/>
          <p:nvPr/>
        </p:nvSpPr>
        <p:spPr>
          <a:xfrm>
            <a:off x="3627120" y="602734"/>
            <a:ext cx="4277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¿Qué es OKR?</a:t>
            </a:r>
            <a:r>
              <a:rPr lang="es-ES_tradnl" alt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445F27F-C16D-45EE-5C7D-10214E48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880" y="2011998"/>
            <a:ext cx="3917158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Productividad		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68A293-09AA-AF6D-CE9A-CAA0A89F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8" y="3713798"/>
            <a:ext cx="339439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Priorización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938F1F-8A64-D5C7-A51C-3139780D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720" y="3713798"/>
            <a:ext cx="551688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Inteligencia colectiva 		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8A4F9EE-8219-02D6-58DE-5096AFBF8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048" y="5298758"/>
            <a:ext cx="392271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5;p80">
            <a:extLst>
              <a:ext uri="{FF2B5EF4-FFF2-40B4-BE49-F238E27FC236}">
                <a16:creationId xmlns:a16="http://schemas.microsoft.com/office/drawing/2014/main" id="{2369970B-C5BA-4E66-B525-C5817693123C}"/>
              </a:ext>
            </a:extLst>
          </p:cNvPr>
          <p:cNvSpPr txBox="1"/>
          <p:nvPr/>
        </p:nvSpPr>
        <p:spPr>
          <a:xfrm>
            <a:off x="544820" y="-529815"/>
            <a:ext cx="10648950" cy="213518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" sz="40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Los OKR ayudan a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empoderar y a dar autonomía a los equipos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Genera sentido de pertenencia compromiso y disciplina y la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clave estará en las personas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 objetivo de los OKR es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ambición por la eficiencia en el proceso</a:t>
            </a: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Hay que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perseverar porque la gente debe remar hacia el foco</a:t>
            </a: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interacción humana en la implantación </a:t>
            </a: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los OKR</a:t>
            </a:r>
            <a:endParaRPr lang="es-ES" sz="24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Los OKR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son complicados en su implantación</a:t>
            </a: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 </a:t>
            </a:r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importante es interiorizar el proceso</a:t>
            </a:r>
            <a:endParaRPr lang="es-E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963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883E37-70CA-4A19-8890-7C438649D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2"/>
            <a:ext cx="12192000" cy="68514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526695-3108-4C58-B733-5BD7209CE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13" y="5995672"/>
            <a:ext cx="2629796" cy="7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3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359A7B-B821-4A59-B5A7-8AB169DE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73238"/>
            <a:ext cx="8475662" cy="32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400" b="1" i="1" dirty="0">
                <a:latin typeface="Bookman Old Style" panose="02050604050505020204" pitchFamily="18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Marco de trabajo de </a:t>
            </a:r>
            <a:r>
              <a:rPr lang="es-ES_tradnl" altLang="es-E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por objetivos</a:t>
            </a: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enfocado en </a:t>
            </a:r>
            <a:r>
              <a:rPr lang="es-ES_tradnl" altLang="es-E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y basado en las </a:t>
            </a:r>
            <a:r>
              <a:rPr lang="es-ES_tradnl" altLang="es-E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es-ES_tradnl" alt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7B558D-7CCC-0B5C-0404-BD59105803B4}"/>
              </a:ext>
            </a:extLst>
          </p:cNvPr>
          <p:cNvSpPr txBox="1"/>
          <p:nvPr/>
        </p:nvSpPr>
        <p:spPr>
          <a:xfrm>
            <a:off x="3627120" y="602734"/>
            <a:ext cx="4277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¿Qué es OKR?</a:t>
            </a:r>
            <a:r>
              <a:rPr lang="es-ES_tradnl" alt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6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D349849-0F32-47E7-AFCD-C16C95A7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2" y="209863"/>
            <a:ext cx="428307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28007E64-6FC9-441C-81D4-183A7D05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831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2C3F9-E87F-47F3-A247-29528EC3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3594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sultado de imagen de twitter">
            <a:extLst>
              <a:ext uri="{FF2B5EF4-FFF2-40B4-BE49-F238E27FC236}">
                <a16:creationId xmlns:a16="http://schemas.microsoft.com/office/drawing/2014/main" id="{BACF06E3-B0E1-42A6-8842-733EC840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214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985148A7-8B6D-4F4E-B837-175D229547D4}"/>
              </a:ext>
            </a:extLst>
          </p:cNvPr>
          <p:cNvSpPr txBox="1">
            <a:spLocks/>
          </p:cNvSpPr>
          <p:nvPr/>
        </p:nvSpPr>
        <p:spPr bwMode="auto">
          <a:xfrm>
            <a:off x="2611438" y="5518150"/>
            <a:ext cx="7559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400" dirty="0">
                <a:solidFill>
                  <a:srgbClr val="0070C0"/>
                </a:solidFill>
                <a:latin typeface="Trade Gothic Ext EOI"/>
              </a:rPr>
              <a:t>https://es.linkedin.com/in/fcojavierrivero </a:t>
            </a:r>
          </a:p>
          <a:p>
            <a:pPr algn="ctr" eaLnBrk="1" hangingPunct="1"/>
            <a:endParaRPr lang="es-ES" altLang="es-ES" sz="2400" dirty="0">
              <a:solidFill>
                <a:srgbClr val="0070C0"/>
              </a:solidFill>
              <a:latin typeface="Trade Gothic Ext EOI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EBF8A26-0ADA-48C5-9F29-51EAC01C9118}"/>
              </a:ext>
            </a:extLst>
          </p:cNvPr>
          <p:cNvSpPr txBox="1">
            <a:spLocks/>
          </p:cNvSpPr>
          <p:nvPr/>
        </p:nvSpPr>
        <p:spPr bwMode="auto">
          <a:xfrm>
            <a:off x="2738438" y="4963318"/>
            <a:ext cx="409804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400" dirty="0">
                <a:latin typeface="Trade Gothic Ext EOI"/>
              </a:rPr>
              <a:t>fcojavieriveror@gmail.com</a:t>
            </a:r>
          </a:p>
          <a:p>
            <a:pPr eaLnBrk="1" hangingPunct="1"/>
            <a:endParaRPr lang="es-ES" altLang="es-ES" sz="2400" dirty="0">
              <a:latin typeface="Trade Gothic Ext EOI"/>
            </a:endParaRPr>
          </a:p>
          <a:p>
            <a:pPr eaLnBrk="1" hangingPunct="1"/>
            <a:r>
              <a:rPr lang="es-ES" altLang="es-ES" sz="3200" dirty="0">
                <a:latin typeface="Trade Gothic Ext EOI"/>
              </a:rPr>
              <a:t> </a:t>
            </a:r>
          </a:p>
          <a:p>
            <a:pPr algn="ctr" eaLnBrk="1" hangingPunct="1"/>
            <a:endParaRPr lang="es-ES" altLang="es-ES" sz="3200" dirty="0">
              <a:solidFill>
                <a:srgbClr val="00B050"/>
              </a:solidFill>
              <a:latin typeface="Trade Gothic Ext EOI"/>
            </a:endParaRPr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CF510372-B9F2-4DB4-A99E-3DD88CE6D187}"/>
              </a:ext>
            </a:extLst>
          </p:cNvPr>
          <p:cNvSpPr txBox="1">
            <a:spLocks/>
          </p:cNvSpPr>
          <p:nvPr/>
        </p:nvSpPr>
        <p:spPr bwMode="auto">
          <a:xfrm>
            <a:off x="2738438" y="6239670"/>
            <a:ext cx="3313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400" dirty="0">
                <a:solidFill>
                  <a:srgbClr val="0070C0"/>
                </a:solidFill>
                <a:latin typeface="Trade Gothic Ext EOI"/>
              </a:rPr>
              <a:t>@fcojavierrivero </a:t>
            </a:r>
          </a:p>
          <a:p>
            <a:pPr algn="ctr" eaLnBrk="1" hangingPunct="1"/>
            <a:endParaRPr lang="es-ES" altLang="es-ES" sz="2400" dirty="0">
              <a:solidFill>
                <a:srgbClr val="00B050"/>
              </a:solidFill>
              <a:latin typeface="Trade Gothic Ext EO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3DD47A-9E71-4321-91BE-F2786736C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4" y="5366282"/>
            <a:ext cx="1673172" cy="16731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D370F4-D5B5-495B-A5EE-B29CB9B64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94" y="5998602"/>
            <a:ext cx="1222536" cy="3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9;p79">
            <a:extLst>
              <a:ext uri="{FF2B5EF4-FFF2-40B4-BE49-F238E27FC236}">
                <a16:creationId xmlns:a16="http://schemas.microsoft.com/office/drawing/2014/main" id="{87A1EE1D-AD9D-42CA-B1C9-1A9700352C6F}"/>
              </a:ext>
            </a:extLst>
          </p:cNvPr>
          <p:cNvSpPr txBox="1"/>
          <p:nvPr/>
        </p:nvSpPr>
        <p:spPr>
          <a:xfrm>
            <a:off x="771525" y="1412875"/>
            <a:ext cx="10648950" cy="3670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000" dirty="0">
                <a:latin typeface="Source Sans Pro"/>
                <a:ea typeface="Source Sans Pro"/>
                <a:cs typeface="Source Sans Pro"/>
                <a:sym typeface="Source Sans Pro"/>
              </a:rPr>
              <a:t>Qué es OKR</a:t>
            </a: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667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Objectives and Key Results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Objetivos y Resultados Clave</a:t>
            </a:r>
            <a:endParaRPr lang="es-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endParaRPr lang="es-ES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endParaRPr sz="1467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3259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5;p74">
            <a:extLst>
              <a:ext uri="{FF2B5EF4-FFF2-40B4-BE49-F238E27FC236}">
                <a16:creationId xmlns:a16="http://schemas.microsoft.com/office/drawing/2014/main" id="{3C07C045-EB5E-4ED4-9CA8-1AAB616D133C}"/>
              </a:ext>
            </a:extLst>
          </p:cNvPr>
          <p:cNvSpPr txBox="1"/>
          <p:nvPr/>
        </p:nvSpPr>
        <p:spPr>
          <a:xfrm>
            <a:off x="649358" y="1404732"/>
            <a:ext cx="11201400" cy="4706524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4800" dirty="0">
                <a:latin typeface="Source Sans Pro"/>
                <a:ea typeface="Source Sans Pro"/>
                <a:cs typeface="Source Sans Pro"/>
                <a:sym typeface="Source Sans Pro"/>
              </a:rPr>
              <a:t>OKR</a:t>
            </a:r>
            <a:endParaRPr sz="4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OKR y </a:t>
            </a:r>
            <a:r>
              <a:rPr lang="es" sz="2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productividad</a:t>
            </a: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trabajar mejor y obtener mejores resultados</a:t>
            </a:r>
            <a:endParaRPr sz="2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OKR y </a:t>
            </a:r>
            <a:r>
              <a:rPr lang="es" sz="2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métricas</a:t>
            </a: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saber realmente los resultados que tiene nuestro trabajo</a:t>
            </a:r>
            <a:endParaRPr sz="2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OKR y </a:t>
            </a:r>
            <a:r>
              <a:rPr lang="es" sz="2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foco</a:t>
            </a: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enfocarse en los temas importantes para rendir mejor</a:t>
            </a:r>
            <a:endParaRPr sz="2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OKR y </a:t>
            </a:r>
            <a:r>
              <a:rPr lang="es" sz="2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visibilidad</a:t>
            </a:r>
            <a:r>
              <a:rPr lang="e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ayuda a los líderes a conocer mejor cómo es la organización</a:t>
            </a:r>
            <a:endParaRPr sz="2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endParaRPr sz="1467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0262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CuadroTexto">
            <a:extLst>
              <a:ext uri="{FF2B5EF4-FFF2-40B4-BE49-F238E27FC236}">
                <a16:creationId xmlns:a16="http://schemas.microsoft.com/office/drawing/2014/main" id="{C5EA6AB8-CA3F-4FEE-91AE-AFE637FB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1" y="1520785"/>
            <a:ext cx="8466966" cy="381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defRPr/>
            </a:pPr>
            <a:endParaRPr lang="es-ES_tradnl" altLang="es-ES" sz="4400" b="1" dirty="0">
              <a:latin typeface="Lato Black" panose="020F0A02020204030203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s-ES" sz="3200" i="1" dirty="0"/>
              <a:t>“Después de muchos años trabajando duro me atrevo a decir que está sobrevalorado y que lo importante es trabajar bien”. 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s-ES" sz="3200" i="1" dirty="0"/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s-ES" sz="3200" i="1" dirty="0"/>
              <a:t>J</a:t>
            </a:r>
            <a:r>
              <a:rPr lang="es-ES" sz="3200" b="1" i="1" dirty="0"/>
              <a:t>osé Luis Vallejo CEO </a:t>
            </a:r>
            <a:r>
              <a:rPr lang="es-ES" sz="3200" b="1" i="1" dirty="0" err="1"/>
              <a:t>Sngular</a:t>
            </a:r>
            <a:r>
              <a:rPr lang="es-ES" b="1" i="1" dirty="0"/>
              <a:t>.  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s-ES_tradnl" altLang="es-ES" b="1" i="1" dirty="0">
              <a:latin typeface="Abadi" panose="020B06040201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solidFill>
                <a:srgbClr val="7F7F7F"/>
              </a:solidFill>
            </a:endParaRPr>
          </a:p>
        </p:txBody>
      </p:sp>
      <p:pic>
        <p:nvPicPr>
          <p:cNvPr id="4" name="Picture 7" descr="José Luis Vallejo nos transmite su visión sobre el futuro de la innovación  - Futurizable | Sngular">
            <a:extLst>
              <a:ext uri="{FF2B5EF4-FFF2-40B4-BE49-F238E27FC236}">
                <a16:creationId xmlns:a16="http://schemas.microsoft.com/office/drawing/2014/main" id="{EE11A871-431F-4991-9BC7-2BDE257D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24" y="3263556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7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>
            <a:extLst>
              <a:ext uri="{FF2B5EF4-FFF2-40B4-BE49-F238E27FC236}">
                <a16:creationId xmlns:a16="http://schemas.microsoft.com/office/drawing/2014/main" id="{3A40C53E-7469-496D-B72A-73DE999A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319" y="1564102"/>
            <a:ext cx="9793288" cy="4370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defRPr/>
            </a:pPr>
            <a:r>
              <a:rPr lang="es-ES_tradnl" altLang="es-ES" sz="4400" b="1" dirty="0">
                <a:latin typeface="Lato Black" panose="020F0A02020204030203" pitchFamily="34" charset="0"/>
              </a:rPr>
              <a:t>PRODUCTIVIDAD ES ESTRATEGIA. 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s-ES_tradnl" altLang="es-ES" sz="4400" b="1" dirty="0">
              <a:latin typeface="Lato Black" panose="020F0A02020204030203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s-ES_tradnl" altLang="es-ES" sz="4400" b="1" dirty="0">
                <a:latin typeface="Lato Black" panose="020F0A02020204030203" pitchFamily="34" charset="0"/>
              </a:rPr>
              <a:t>ES HACER LO QUE TIENES QUE HACER </a:t>
            </a:r>
            <a:r>
              <a:rPr lang="es-ES_tradnl" altLang="es-ES" sz="4400" b="1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</a:rPr>
              <a:t>Y NO HACER LO QUE </a:t>
            </a:r>
            <a:r>
              <a:rPr lang="es-ES_tradnl" altLang="es-ES" sz="4400" b="1" dirty="0">
                <a:latin typeface="Lato Black" panose="020F0A02020204030203" pitchFamily="34" charset="0"/>
              </a:rPr>
              <a:t>NO</a:t>
            </a:r>
            <a:r>
              <a:rPr lang="es-ES_tradnl" altLang="es-ES" sz="4400" b="1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s-ES_tradnl" altLang="es-ES" sz="4400" b="1" dirty="0">
                <a:solidFill>
                  <a:srgbClr val="FF0000"/>
                </a:solidFill>
                <a:latin typeface="Lato Black" panose="020F0A02020204030203" pitchFamily="34" charset="0"/>
              </a:rPr>
              <a:t>TIENES QUE HACER. 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s-ES_tradnl" altLang="es-ES" b="1" i="1" dirty="0">
              <a:latin typeface="Abadi" panose="020B0604020104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solidFill>
                <a:srgbClr val="7F7F7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rgbClr val="7F7F7F"/>
                </a:solidFill>
              </a:rPr>
              <a:t>@</a:t>
            </a:r>
            <a:r>
              <a:rPr lang="es-ES" altLang="es-ES" sz="2000" dirty="0" err="1">
                <a:solidFill>
                  <a:srgbClr val="7F7F7F"/>
                </a:solidFill>
              </a:rPr>
              <a:t>yoriento</a:t>
            </a:r>
            <a:endParaRPr lang="es-ES" altLang="es-E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7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BCB1C81-FA48-46FE-AD54-13F6201473CB}"/>
              </a:ext>
            </a:extLst>
          </p:cNvPr>
          <p:cNvSpPr/>
          <p:nvPr/>
        </p:nvSpPr>
        <p:spPr>
          <a:xfrm>
            <a:off x="344488" y="6500813"/>
            <a:ext cx="2036762" cy="25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26" name="Picture 2" descr="Resultado de imagen de lever cap tenis 2019 resultados video rafa aconseja a federer">
            <a:extLst>
              <a:ext uri="{FF2B5EF4-FFF2-40B4-BE49-F238E27FC236}">
                <a16:creationId xmlns:a16="http://schemas.microsoft.com/office/drawing/2014/main" id="{AB10DF44-F607-4B79-A474-6D05D4D4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1303655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663;p110">
            <a:extLst>
              <a:ext uri="{FF2B5EF4-FFF2-40B4-BE49-F238E27FC236}">
                <a16:creationId xmlns:a16="http://schemas.microsoft.com/office/drawing/2014/main" id="{02F97A4C-A8F8-46D5-9279-542AE448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949825"/>
            <a:ext cx="53800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4000" b="1">
                <a:solidFill>
                  <a:schemeClr val="bg1"/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¿CÓMO MEJORAR?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4000" b="1">
              <a:solidFill>
                <a:schemeClr val="bg1"/>
              </a:solidFill>
              <a:latin typeface="Lato Black" panose="020F0A02020204030203" pitchFamily="34" charset="0"/>
              <a:sym typeface="Source Sans Pro" panose="020B0503030403020204" pitchFamily="34" charset="0"/>
            </a:endParaRPr>
          </a:p>
        </p:txBody>
      </p:sp>
      <p:sp>
        <p:nvSpPr>
          <p:cNvPr id="31749" name="Google Shape;663;p110">
            <a:extLst>
              <a:ext uri="{FF2B5EF4-FFF2-40B4-BE49-F238E27FC236}">
                <a16:creationId xmlns:a16="http://schemas.microsoft.com/office/drawing/2014/main" id="{CD541C6E-47A4-4ADA-9109-25995305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-487363"/>
            <a:ext cx="53800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4000" b="1">
              <a:solidFill>
                <a:schemeClr val="bg1"/>
              </a:solidFill>
              <a:latin typeface="Lato Black" panose="020F0A02020204030203" pitchFamily="34" charset="0"/>
              <a:sym typeface="Source Sans Pro" panose="020B050303040302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4000" b="1">
                <a:solidFill>
                  <a:schemeClr val="bg1"/>
                </a:solidFill>
                <a:latin typeface="Lato Black" panose="020F0A02020204030203" pitchFamily="34" charset="0"/>
                <a:sym typeface="Source Sans Pro" panose="020B0503030403020204" pitchFamily="34" charset="0"/>
              </a:rPr>
              <a:t>LA IMPORTANCIA DE LOS 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lever cap tenis 2019 resultados video rafa aconseja a federer">
            <a:extLst>
              <a:ext uri="{FF2B5EF4-FFF2-40B4-BE49-F238E27FC236}">
                <a16:creationId xmlns:a16="http://schemas.microsoft.com/office/drawing/2014/main" id="{5F58ACD9-A508-45E2-BB08-E330CFAB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655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22E6CB-C627-4601-97FB-3B93046EE3C4}"/>
              </a:ext>
            </a:extLst>
          </p:cNvPr>
          <p:cNvSpPr txBox="1"/>
          <p:nvPr/>
        </p:nvSpPr>
        <p:spPr>
          <a:xfrm>
            <a:off x="-265471" y="2153517"/>
            <a:ext cx="4572000" cy="499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MS PGothic" panose="020B0600070205080204" pitchFamily="34" charset="-128"/>
                <a:cs typeface="+mn-cs"/>
                <a:sym typeface="Source Sans Pro" panose="020B0503030403020204" pitchFamily="34" charset="0"/>
              </a:rPr>
              <a:t>INTENTA JUGAR CON MENOS GOLPES. </a:t>
            </a:r>
            <a:r>
              <a:rPr kumimoji="0" lang="es-ES" altLang="es-ES" sz="4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A02020204030203" pitchFamily="34" charset="0"/>
                <a:ea typeface="MS PGothic" panose="020B0600070205080204" pitchFamily="34" charset="-128"/>
                <a:cs typeface="+mn-cs"/>
                <a:sym typeface="Source Sans Pro" panose="020B0503030403020204" pitchFamily="34" charset="0"/>
              </a:rPr>
              <a:t>SI EL PUNTO DURA MENOS DE 5 GOLPES </a:t>
            </a:r>
            <a:r>
              <a:rPr kumimoji="0" lang="es-ES" altLang="es-E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MS PGothic" panose="020B0600070205080204" pitchFamily="34" charset="-128"/>
                <a:cs typeface="+mn-cs"/>
                <a:sym typeface="Source Sans Pro" panose="020B0503030403020204" pitchFamily="34" charset="0"/>
              </a:rPr>
              <a:t>GANAS MÁS QUE ÉL</a:t>
            </a:r>
            <a:r>
              <a:rPr kumimoji="0" lang="es-ES" altLang="es-E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MS PGothic" panose="020B0600070205080204" pitchFamily="34" charset="-128"/>
                <a:cs typeface="+mn-cs"/>
                <a:sym typeface="Source Sans Pro" panose="020B05030304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978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gular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1187</Words>
  <Application>Microsoft Office PowerPoint</Application>
  <PresentationFormat>Panorámica</PresentationFormat>
  <Paragraphs>212</Paragraphs>
  <Slides>30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6" baseType="lpstr">
      <vt:lpstr>Abadi</vt:lpstr>
      <vt:lpstr>Arial</vt:lpstr>
      <vt:lpstr>Bookman Old Style</vt:lpstr>
      <vt:lpstr>Calibri</vt:lpstr>
      <vt:lpstr>Calibri Light</vt:lpstr>
      <vt:lpstr>Comfortaa</vt:lpstr>
      <vt:lpstr>Lato Black</vt:lpstr>
      <vt:lpstr>Noto Sans Symbols</vt:lpstr>
      <vt:lpstr>Source Sans Pro</vt:lpstr>
      <vt:lpstr>Source Sans Pro Light</vt:lpstr>
      <vt:lpstr>Source Sans Pro Semibold</vt:lpstr>
      <vt:lpstr>Source Sans Pro Semibold</vt:lpstr>
      <vt:lpstr>Trade Gothic Ext EOI</vt:lpstr>
      <vt:lpstr>Trebuchet MS</vt:lpstr>
      <vt:lpstr>Tema de Office</vt:lpstr>
      <vt:lpstr>Sngular Master</vt:lpstr>
      <vt:lpstr> Desarrolla Objetivos y Resultados Clave como lo hace Google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“Hay demasiada gente que trabaja demasiado para conseguir muy poco”</vt:lpstr>
      <vt:lpstr>“Los OKR nos han ayudado a decuplicar nuestro crecimiento, y mucho más que eso; nos han ayudado a conseguir que aquella atrevidísima misión de empresa de «organizar toda la información del mundo» sea alcanzable. Nos han hecho ser puntuales y saber dónde nos encontrábamos cuando más lo necesitábamos”</vt:lpstr>
      <vt:lpstr>“Los OKR son un procedimiento sencillo que ayuda a organizaciones de índole diversa a progresar. Como metodología de gestión ayuda a asegurar que la empresa se centra en los mismos temas importantes en toda la organización.”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Fco. Javier Rivero</dc:creator>
  <cp:lastModifiedBy>Javier Rivero Romero</cp:lastModifiedBy>
  <cp:revision>13</cp:revision>
  <dcterms:created xsi:type="dcterms:W3CDTF">2021-06-08T14:01:18Z</dcterms:created>
  <dcterms:modified xsi:type="dcterms:W3CDTF">2022-10-06T15:52:27Z</dcterms:modified>
</cp:coreProperties>
</file>