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556500" cy="10693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1pPr>
    <a:lvl2pPr marL="0" marR="0" indent="2286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2pPr>
    <a:lvl3pPr marL="0" marR="0" indent="4572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3pPr>
    <a:lvl4pPr marL="0" marR="0" indent="6858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4pPr>
    <a:lvl5pPr marL="0" marR="0" indent="9144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5pPr>
    <a:lvl6pPr marL="0" marR="0" indent="11430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6pPr>
    <a:lvl7pPr marL="0" marR="0" indent="13716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7pPr>
    <a:lvl8pPr marL="0" marR="0" indent="16002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8pPr>
    <a:lvl9pPr marL="0" marR="0" indent="182880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
          <a:latin typeface="Helvetica Neue Medium"/>
          <a:ea typeface="Helvetica Neue Medium"/>
          <a:cs typeface="Helvetica Neue Medium"/>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
          <a:latin typeface="Helvetica Neue Medium"/>
          <a:ea typeface="Helvetica Neue Medium"/>
          <a:cs typeface="Helvetica Neue Medium"/>
        </a:font>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Helvetica Neue Medium"/>
          <a:ea typeface="Helvetica Neue Medium"/>
          <a:cs typeface="Helvetica Neue Medium"/>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
          <a:latin typeface="Helvetica Neue Medium"/>
          <a:ea typeface="Helvetica Neue Medium"/>
          <a:cs typeface="Helvetica Neue Medium"/>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
          <a:latin typeface="Helvetica Neue Medium"/>
          <a:ea typeface="Helvetica Neue Medium"/>
          <a:cs typeface="Helvetica Neue Medium"/>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snapToObjects="1">
      <p:cViewPr>
        <p:scale>
          <a:sx n="60" d="100"/>
          <a:sy n="60" d="100"/>
        </p:scale>
        <p:origin x="-2148" y="-72"/>
      </p:cViewPr>
      <p:guideLst>
        <p:guide orient="horz" pos="3368"/>
        <p:guide pos="23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roundedCorners val="0"/>
  <c:style val="18"/>
  <c:chart>
    <c:autoTitleDeleted val="1"/>
    <c:plotArea>
      <c:layout>
        <c:manualLayout>
          <c:layoutTarget val="inner"/>
          <c:xMode val="edge"/>
          <c:yMode val="edge"/>
          <c:x val="5.0000000000000001E-3"/>
          <c:y val="5.0000000000000001E-3"/>
          <c:w val="0.99"/>
          <c:h val="0.98750000000000004"/>
        </c:manualLayout>
      </c:layout>
      <c:pieChart>
        <c:varyColors val="0"/>
        <c:ser>
          <c:idx val="0"/>
          <c:order val="0"/>
          <c:tx>
            <c:strRef>
              <c:f>Sheet1!$A$2</c:f>
              <c:strCache>
                <c:ptCount val="1"/>
                <c:pt idx="0">
                  <c:v>Región 1</c:v>
                </c:pt>
              </c:strCache>
            </c:strRef>
          </c:tx>
          <c:spPr>
            <a:solidFill>
              <a:srgbClr val="54585F"/>
            </a:solidFill>
            <a:ln w="12700" cap="flat">
              <a:noFill/>
              <a:miter lim="400000"/>
            </a:ln>
            <a:effectLst/>
          </c:spPr>
          <c:dPt>
            <c:idx val="0"/>
            <c:bubble3D val="0"/>
          </c:dPt>
          <c:dPt>
            <c:idx val="1"/>
            <c:bubble3D val="0"/>
            <c:spPr>
              <a:solidFill>
                <a:srgbClr val="798089"/>
              </a:solidFill>
              <a:ln w="12700" cap="flat">
                <a:noFill/>
                <a:miter lim="400000"/>
              </a:ln>
              <a:effectLst/>
            </c:spPr>
          </c:dPt>
          <c:dPt>
            <c:idx val="2"/>
            <c:bubble3D val="0"/>
            <c:spPr>
              <a:solidFill>
                <a:srgbClr val="96A0AB"/>
              </a:solidFill>
              <a:ln w="12700" cap="flat">
                <a:noFill/>
                <a:miter lim="400000"/>
              </a:ln>
              <a:effectLst/>
            </c:spPr>
          </c:dPt>
          <c:dPt>
            <c:idx val="3"/>
            <c:bubble3D val="0"/>
            <c:spPr>
              <a:solidFill>
                <a:srgbClr val="1D1D1D"/>
              </a:solidFill>
              <a:ln w="12700" cap="flat">
                <a:noFill/>
                <a:miter lim="400000"/>
              </a:ln>
              <a:effectLst/>
            </c:spPr>
          </c:dPt>
          <c:dPt>
            <c:idx val="4"/>
            <c:bubble3D val="0"/>
            <c:spPr>
              <a:solidFill>
                <a:srgbClr val="B5B5C1"/>
              </a:solidFill>
              <a:ln w="12700" cap="flat">
                <a:noFill/>
                <a:miter lim="400000"/>
              </a:ln>
              <a:effectLst/>
            </c:spPr>
          </c:dPt>
          <c:dPt>
            <c:idx val="5"/>
            <c:bubble3D val="0"/>
            <c:spPr>
              <a:solidFill>
                <a:srgbClr val="323232"/>
              </a:solidFill>
              <a:ln w="12700" cap="flat">
                <a:noFill/>
                <a:miter lim="400000"/>
              </a:ln>
              <a:effectLst/>
            </c:spPr>
          </c:dPt>
          <c:cat>
            <c:strRef>
              <c:f>Sheet1!$B$1:$G$1</c:f>
              <c:strCache>
                <c:ptCount val="6"/>
                <c:pt idx="0">
                  <c:v>Abril</c:v>
                </c:pt>
                <c:pt idx="1">
                  <c:v>Mayo</c:v>
                </c:pt>
                <c:pt idx="2">
                  <c:v>Junio</c:v>
                </c:pt>
                <c:pt idx="3">
                  <c:v>Julio</c:v>
                </c:pt>
                <c:pt idx="4">
                  <c:v>Agosto</c:v>
                </c:pt>
                <c:pt idx="5">
                  <c:v>Septiembre</c:v>
                </c:pt>
              </c:strCache>
            </c:strRef>
          </c:cat>
          <c:val>
            <c:numRef>
              <c:f>Sheet1!$B$2:$G$2</c:f>
              <c:numCache>
                <c:formatCode>General</c:formatCode>
                <c:ptCount val="6"/>
                <c:pt idx="0">
                  <c:v>91</c:v>
                </c:pt>
                <c:pt idx="1">
                  <c:v>76</c:v>
                </c:pt>
                <c:pt idx="2">
                  <c:v>28</c:v>
                </c:pt>
                <c:pt idx="3">
                  <c:v>26</c:v>
                </c:pt>
                <c:pt idx="4">
                  <c:v>0</c:v>
                </c:pt>
                <c:pt idx="5">
                  <c:v>0</c:v>
                </c:pt>
              </c:numCache>
            </c:numRef>
          </c:val>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 name="Shape 51"/>
          <p:cNvSpPr>
            <a:spLocks noGrp="1" noRot="1" noChangeAspect="1"/>
          </p:cNvSpPr>
          <p:nvPr>
            <p:ph type="sldImg"/>
          </p:nvPr>
        </p:nvSpPr>
        <p:spPr>
          <a:xfrm>
            <a:off x="1143000" y="685800"/>
            <a:ext cx="4572000" cy="3429000"/>
          </a:xfrm>
          <a:prstGeom prst="rect">
            <a:avLst/>
          </a:prstGeom>
        </p:spPr>
        <p:txBody>
          <a:bodyPr/>
          <a:lstStyle/>
          <a:p>
            <a:endParaRPr/>
          </a:p>
        </p:txBody>
      </p:sp>
      <p:sp>
        <p:nvSpPr>
          <p:cNvPr id="52" name="Shape 5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543014934"/>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Azules">
    <p:spTree>
      <p:nvGrpSpPr>
        <p:cNvPr id="1" name=""/>
        <p:cNvGrpSpPr/>
        <p:nvPr/>
      </p:nvGrpSpPr>
      <p:grpSpPr>
        <a:xfrm>
          <a:off x="0" y="0"/>
          <a:ext cx="0" cy="0"/>
          <a:chOff x="0" y="0"/>
          <a:chExt cx="0" cy="0"/>
        </a:xfrm>
      </p:grpSpPr>
      <p:sp>
        <p:nvSpPr>
          <p:cNvPr id="1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Rosas">
    <p:spTree>
      <p:nvGrpSpPr>
        <p:cNvPr id="1" name=""/>
        <p:cNvGrpSpPr/>
        <p:nvPr/>
      </p:nvGrpSpPr>
      <p:grpSpPr>
        <a:xfrm>
          <a:off x="0" y="0"/>
          <a:ext cx="0" cy="0"/>
          <a:chOff x="0" y="0"/>
          <a:chExt cx="0" cy="0"/>
        </a:xfrm>
      </p:grpSpPr>
      <p:sp>
        <p:nvSpPr>
          <p:cNvPr id="20" name="Rectángulo"/>
          <p:cNvSpPr/>
          <p:nvPr/>
        </p:nvSpPr>
        <p:spPr>
          <a:xfrm>
            <a:off x="0" y="0"/>
            <a:ext cx="2514600" cy="10693400"/>
          </a:xfrm>
          <a:prstGeom prst="rect">
            <a:avLst/>
          </a:prstGeom>
          <a:solidFill>
            <a:schemeClr val="accent6">
              <a:satOff val="18029"/>
              <a:lumOff val="12067"/>
              <a:alpha val="20000"/>
            </a:schemeClr>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21" name="Rectángulo"/>
          <p:cNvSpPr/>
          <p:nvPr/>
        </p:nvSpPr>
        <p:spPr>
          <a:xfrm>
            <a:off x="0" y="0"/>
            <a:ext cx="2514600" cy="1270000"/>
          </a:xfrm>
          <a:prstGeom prst="rect">
            <a:avLst/>
          </a:prstGeom>
          <a:solidFill>
            <a:schemeClr val="accent6">
              <a:satOff val="-15808"/>
              <a:lumOff val="-17557"/>
            </a:schemeClr>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2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Rojos">
    <p:spTree>
      <p:nvGrpSpPr>
        <p:cNvPr id="1" name=""/>
        <p:cNvGrpSpPr/>
        <p:nvPr/>
      </p:nvGrpSpPr>
      <p:grpSpPr>
        <a:xfrm>
          <a:off x="0" y="0"/>
          <a:ext cx="0" cy="0"/>
          <a:chOff x="0" y="0"/>
          <a:chExt cx="0" cy="0"/>
        </a:xfrm>
      </p:grpSpPr>
      <p:sp>
        <p:nvSpPr>
          <p:cNvPr id="29" name="Rectángulo"/>
          <p:cNvSpPr/>
          <p:nvPr/>
        </p:nvSpPr>
        <p:spPr>
          <a:xfrm>
            <a:off x="0" y="0"/>
            <a:ext cx="2514600" cy="10693400"/>
          </a:xfrm>
          <a:prstGeom prst="rect">
            <a:avLst/>
          </a:prstGeom>
          <a:solidFill>
            <a:schemeClr val="accent5">
              <a:hueOff val="-152896"/>
              <a:lumOff val="12368"/>
              <a:alpha val="20000"/>
            </a:schemeClr>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30" name="Rectángulo"/>
          <p:cNvSpPr/>
          <p:nvPr/>
        </p:nvSpPr>
        <p:spPr>
          <a:xfrm>
            <a:off x="0" y="0"/>
            <a:ext cx="2514600" cy="1270000"/>
          </a:xfrm>
          <a:prstGeom prst="rect">
            <a:avLst/>
          </a:prstGeom>
          <a:solidFill>
            <a:schemeClr val="accent5">
              <a:hueOff val="-82419"/>
              <a:satOff val="-9513"/>
              <a:lumOff val="-16343"/>
            </a:schemeClr>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Grises">
    <p:spTree>
      <p:nvGrpSpPr>
        <p:cNvPr id="1" name=""/>
        <p:cNvGrpSpPr/>
        <p:nvPr/>
      </p:nvGrpSpPr>
      <p:grpSpPr>
        <a:xfrm>
          <a:off x="0" y="0"/>
          <a:ext cx="0" cy="0"/>
          <a:chOff x="0" y="0"/>
          <a:chExt cx="0" cy="0"/>
        </a:xfrm>
      </p:grpSpPr>
      <p:sp>
        <p:nvSpPr>
          <p:cNvPr id="3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Blanco">
    <p:spTree>
      <p:nvGrpSpPr>
        <p:cNvPr id="1" name=""/>
        <p:cNvGrpSpPr/>
        <p:nvPr/>
      </p:nvGrpSpPr>
      <p:grpSpPr>
        <a:xfrm>
          <a:off x="0" y="0"/>
          <a:ext cx="0" cy="0"/>
          <a:chOff x="0" y="0"/>
          <a:chExt cx="0" cy="0"/>
        </a:xfrm>
      </p:grpSpPr>
      <p:sp>
        <p:nvSpPr>
          <p:cNvPr id="4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ángulo"/>
          <p:cNvSpPr/>
          <p:nvPr/>
        </p:nvSpPr>
        <p:spPr>
          <a:xfrm>
            <a:off x="0" y="0"/>
            <a:ext cx="2514600" cy="10693400"/>
          </a:xfrm>
          <a:prstGeom prst="rect">
            <a:avLst/>
          </a:prstGeom>
          <a:solidFill>
            <a:schemeClr val="accent1">
              <a:alpha val="20172"/>
            </a:schemeClr>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3" name="Rectángulo"/>
          <p:cNvSpPr/>
          <p:nvPr/>
        </p:nvSpPr>
        <p:spPr>
          <a:xfrm>
            <a:off x="0" y="0"/>
            <a:ext cx="2514600" cy="1270000"/>
          </a:xfrm>
          <a:prstGeom prst="rect">
            <a:avLst/>
          </a:prstGeom>
          <a:solidFill>
            <a:schemeClr val="accent1"/>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4" name="Texto del título"/>
          <p:cNvSpPr txBox="1">
            <a:spLocks noGrp="1"/>
          </p:cNvSpPr>
          <p:nvPr>
            <p:ph type="title"/>
          </p:nvPr>
        </p:nvSpPr>
        <p:spPr>
          <a:xfrm>
            <a:off x="737939" y="3464954"/>
            <a:ext cx="6080622" cy="1918643"/>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nchor="b">
            <a:normAutofit/>
          </a:bodyPr>
          <a:lstStyle/>
          <a:p>
            <a:r>
              <a:t>Texto del título</a:t>
            </a:r>
          </a:p>
        </p:txBody>
      </p:sp>
      <p:sp>
        <p:nvSpPr>
          <p:cNvPr id="5" name="Nivel de texto 1…"/>
          <p:cNvSpPr txBox="1">
            <a:spLocks noGrp="1"/>
          </p:cNvSpPr>
          <p:nvPr>
            <p:ph type="body" idx="1"/>
          </p:nvPr>
        </p:nvSpPr>
        <p:spPr>
          <a:xfrm>
            <a:off x="737939" y="5442632"/>
            <a:ext cx="6080622" cy="656767"/>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normAutofit/>
          </a:bodyPr>
          <a:lstStyle/>
          <a:p>
            <a:r>
              <a:t>Nivel de texto 1</a:t>
            </a:r>
          </a:p>
          <a:p>
            <a:pPr lvl="1"/>
            <a:r>
              <a:t>Nivel de texto 2</a:t>
            </a:r>
          </a:p>
          <a:p>
            <a:pPr lvl="2"/>
            <a:r>
              <a:t>Nivel de texto 3</a:t>
            </a:r>
          </a:p>
          <a:p>
            <a:pPr lvl="3"/>
            <a:r>
              <a:t>Nivel de texto 4</a:t>
            </a:r>
          </a:p>
          <a:p>
            <a:pPr lvl="4"/>
            <a:r>
              <a:t>Nivel de texto 5</a:t>
            </a:r>
          </a:p>
        </p:txBody>
      </p:sp>
      <p:sp>
        <p:nvSpPr>
          <p:cNvPr id="6" name="Número de diapositiva"/>
          <p:cNvSpPr txBox="1">
            <a:spLocks noGrp="1"/>
          </p:cNvSpPr>
          <p:nvPr>
            <p:ph type="sldNum" sz="quarter" idx="2"/>
          </p:nvPr>
        </p:nvSpPr>
        <p:spPr>
          <a:xfrm>
            <a:off x="3627435" y="7914729"/>
            <a:ext cx="297695" cy="281742"/>
          </a:xfrm>
          <a:prstGeom prst="rect">
            <a:avLst/>
          </a:prstGeom>
          <a:ln w="3175">
            <a:miter lim="400000"/>
          </a:ln>
        </p:spPr>
        <p:txBody>
          <a:bodyPr wrap="none" lIns="29517" tIns="29517" rIns="29517" bIns="29517">
            <a:spAutoFit/>
          </a:bodyPr>
          <a:lstStyle>
            <a:lvl1pPr algn="ctr">
              <a:lnSpc>
                <a:spcPct val="100000"/>
              </a:lnSpc>
              <a:defRPr>
                <a:latin typeface="Helvetica Neue Thin"/>
                <a:ea typeface="Helvetica Neue Thin"/>
                <a:cs typeface="Helvetica Neue Thin"/>
                <a:sym typeface="Helvetica Neue Thin"/>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med"/>
  <p:txStyles>
    <p:titleStyle>
      <a:lvl1pPr marL="0" marR="0" indent="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1pPr>
      <a:lvl2pPr marL="0" marR="0" indent="2286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2pPr>
      <a:lvl3pPr marL="0" marR="0" indent="4572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3pPr>
      <a:lvl4pPr marL="0" marR="0" indent="6858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4pPr>
      <a:lvl5pPr marL="0" marR="0" indent="9144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5pPr>
      <a:lvl6pPr marL="0" marR="0" indent="11430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6pPr>
      <a:lvl7pPr marL="0" marR="0" indent="13716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7pPr>
      <a:lvl8pPr marL="0" marR="0" indent="16002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8pPr>
      <a:lvl9pPr marL="0" marR="0" indent="18288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9pPr>
    </p:titleStyle>
    <p:bodyStyle>
      <a:lvl1pPr marL="0" marR="0" indent="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1pPr>
      <a:lvl2pPr marL="0" marR="0" indent="2286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2pPr>
      <a:lvl3pPr marL="0" marR="0" indent="4572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3pPr>
      <a:lvl4pPr marL="0" marR="0" indent="6858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4pPr>
      <a:lvl5pPr marL="0" marR="0" indent="9144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5pPr>
      <a:lvl6pPr marL="0" marR="0" indent="11430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6pPr>
      <a:lvl7pPr marL="0" marR="0" indent="13716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7pPr>
      <a:lvl8pPr marL="0" marR="0" indent="16002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8pPr>
      <a:lvl9pPr marL="0" marR="0" indent="1828800" algn="l" defTabSz="640490" rtl="0" latinLnBrk="0">
        <a:lnSpc>
          <a:spcPct val="110000"/>
        </a:lnSpc>
        <a:spcBef>
          <a:spcPts val="0"/>
        </a:spcBef>
        <a:spcAft>
          <a:spcPts val="0"/>
        </a:spcAft>
        <a:buClrTx/>
        <a:buSzTx/>
        <a:buFontTx/>
        <a:buNone/>
        <a:tabLst/>
        <a:defRPr sz="1600" b="0" i="0" u="none" strike="noStrike" cap="none" spc="0" baseline="0">
          <a:ln>
            <a:noFill/>
          </a:ln>
          <a:solidFill>
            <a:srgbClr val="000000"/>
          </a:solidFill>
          <a:uFillTx/>
          <a:latin typeface="Roboto Light"/>
          <a:ea typeface="Roboto Light"/>
          <a:cs typeface="Roboto Light"/>
          <a:sym typeface="Roboto Light"/>
        </a:defRPr>
      </a:lvl9pPr>
    </p:bodyStyle>
    <p:otherStyle>
      <a:lvl1pPr marL="0" marR="0" indent="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1pPr>
      <a:lvl2pPr marL="0" marR="0" indent="2286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2pPr>
      <a:lvl3pPr marL="0" marR="0" indent="4572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3pPr>
      <a:lvl4pPr marL="0" marR="0" indent="6858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4pPr>
      <a:lvl5pPr marL="0" marR="0" indent="9144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5pPr>
      <a:lvl6pPr marL="0" marR="0" indent="11430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6pPr>
      <a:lvl7pPr marL="0" marR="0" indent="13716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7pPr>
      <a:lvl8pPr marL="0" marR="0" indent="16002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8pPr>
      <a:lvl9pPr marL="0" marR="0" indent="1828800" algn="ctr" defTabSz="64049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4.xml"/><Relationship Id="rId6" Type="http://schemas.openxmlformats.org/officeDocument/2006/relationships/image" Target="../media/image4.png"/><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www.solublestudio.com" TargetMode="External"/><Relationship Id="rId4" Type="http://schemas.openxmlformats.org/officeDocument/2006/relationships/hyperlink" Target="https://medium.com/startups-es/qu&#233;-es-y-c&#243;mo-dise&#241;ar-un-one-pager-fb81dff7bb71" TargetMode="External"/><Relationship Id="rId9" Type="http://schemas.openxmlformats.org/officeDocument/2006/relationships/hyperlink" Target="http://www.twitter.com/ismaelbarr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ángulo"/>
          <p:cNvSpPr/>
          <p:nvPr/>
        </p:nvSpPr>
        <p:spPr>
          <a:xfrm>
            <a:off x="0" y="0"/>
            <a:ext cx="2514600" cy="10693400"/>
          </a:xfrm>
          <a:prstGeom prst="rect">
            <a:avLst/>
          </a:prstGeom>
          <a:solidFill>
            <a:srgbClr val="F6F6F6"/>
          </a:solidFill>
          <a:ln w="3175">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55" name="Contacto"/>
          <p:cNvSpPr txBox="1"/>
          <p:nvPr/>
        </p:nvSpPr>
        <p:spPr>
          <a:xfrm>
            <a:off x="279706" y="9355833"/>
            <a:ext cx="639472" cy="2495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nchor="ctr">
            <a:spAutoFit/>
          </a:bodyPr>
          <a:lstStyle>
            <a:lvl1pPr>
              <a:lnSpc>
                <a:spcPct val="100000"/>
              </a:lnSpc>
              <a:defRPr sz="1100">
                <a:solidFill>
                  <a:srgbClr val="1D1D1D"/>
                </a:solidFill>
                <a:latin typeface="Roboto Bold"/>
                <a:ea typeface="Roboto Bold"/>
                <a:cs typeface="Roboto Bold"/>
                <a:sym typeface="Roboto Bold"/>
              </a:defRPr>
            </a:lvl1pPr>
          </a:lstStyle>
          <a:p>
            <a:r>
              <a:t>Contacto</a:t>
            </a:r>
          </a:p>
        </p:txBody>
      </p:sp>
      <p:sp>
        <p:nvSpPr>
          <p:cNvPr id="56" name="Charlie Hansen…"/>
          <p:cNvSpPr txBox="1"/>
          <p:nvPr/>
        </p:nvSpPr>
        <p:spPr>
          <a:xfrm>
            <a:off x="277343" y="9592697"/>
            <a:ext cx="1292685" cy="81849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p>
            <a:pPr>
              <a:lnSpc>
                <a:spcPct val="120000"/>
              </a:lnSpc>
              <a:defRPr sz="1000">
                <a:solidFill>
                  <a:srgbClr val="5E5E5E"/>
                </a:solidFill>
                <a:latin typeface="+mj-lt"/>
                <a:ea typeface="+mj-ea"/>
                <a:cs typeface="+mj-cs"/>
                <a:sym typeface="Roboto Medium"/>
              </a:defRPr>
            </a:pPr>
            <a:r>
              <a:t>Charlie Hansen</a:t>
            </a:r>
          </a:p>
          <a:p>
            <a:pPr>
              <a:lnSpc>
                <a:spcPct val="120000"/>
              </a:lnSpc>
              <a:defRPr sz="1000">
                <a:solidFill>
                  <a:srgbClr val="54585F"/>
                </a:solidFill>
                <a:latin typeface="+mn-lt"/>
                <a:ea typeface="+mn-ea"/>
                <a:cs typeface="+mn-cs"/>
                <a:sym typeface="Roboto Regular"/>
              </a:defRPr>
            </a:pPr>
            <a:r>
              <a:t>charlie@email.com</a:t>
            </a:r>
          </a:p>
          <a:p>
            <a:pPr>
              <a:lnSpc>
                <a:spcPct val="120000"/>
              </a:lnSpc>
              <a:defRPr sz="1000">
                <a:solidFill>
                  <a:srgbClr val="54585F"/>
                </a:solidFill>
                <a:latin typeface="+mn-lt"/>
                <a:ea typeface="+mn-ea"/>
                <a:cs typeface="+mn-cs"/>
                <a:sym typeface="Roboto Regular"/>
              </a:defRPr>
            </a:pPr>
            <a:r>
              <a:t>Tel. +34 000 000 000</a:t>
            </a:r>
          </a:p>
          <a:p>
            <a:pPr>
              <a:lnSpc>
                <a:spcPct val="120000"/>
              </a:lnSpc>
              <a:defRPr sz="1000">
                <a:solidFill>
                  <a:srgbClr val="54585F"/>
                </a:solidFill>
                <a:latin typeface="+mn-lt"/>
                <a:ea typeface="+mn-ea"/>
                <a:cs typeface="+mn-cs"/>
                <a:sym typeface="Roboto Regular"/>
              </a:defRPr>
            </a:pPr>
            <a:r>
              <a:t>www.website.com</a:t>
            </a:r>
          </a:p>
        </p:txBody>
      </p:sp>
      <p:grpSp>
        <p:nvGrpSpPr>
          <p:cNvPr id="59" name="Grupo"/>
          <p:cNvGrpSpPr/>
          <p:nvPr/>
        </p:nvGrpSpPr>
        <p:grpSpPr>
          <a:xfrm>
            <a:off x="277068" y="6632923"/>
            <a:ext cx="1566203" cy="584030"/>
            <a:chOff x="170" y="0"/>
            <a:chExt cx="1566202" cy="584029"/>
          </a:xfrm>
        </p:grpSpPr>
        <p:pic>
          <p:nvPicPr>
            <p:cNvPr id="57" name="Imagen" descr="Imagen"/>
            <p:cNvPicPr>
              <a:picLocks noChangeAspect="1"/>
            </p:cNvPicPr>
            <p:nvPr/>
          </p:nvPicPr>
          <p:blipFill>
            <a:blip r:embed="rId2">
              <a:extLst/>
            </a:blip>
            <a:srcRect l="4026" t="3999" r="4026" b="4026"/>
            <a:stretch>
              <a:fillRect/>
            </a:stretch>
          </p:blipFill>
          <p:spPr>
            <a:xfrm>
              <a:off x="170" y="0"/>
              <a:ext cx="583860" cy="584030"/>
            </a:xfrm>
            <a:custGeom>
              <a:avLst/>
              <a:gdLst/>
              <a:ahLst/>
              <a:cxnLst>
                <a:cxn ang="0">
                  <a:pos x="wd2" y="hd2"/>
                </a:cxn>
                <a:cxn ang="5400000">
                  <a:pos x="wd2" y="hd2"/>
                </a:cxn>
                <a:cxn ang="10800000">
                  <a:pos x="wd2" y="hd2"/>
                </a:cxn>
                <a:cxn ang="16200000">
                  <a:pos x="wd2" y="hd2"/>
                </a:cxn>
              </a:cxnLst>
              <a:rect l="0" t="0" r="r" b="b"/>
              <a:pathLst>
                <a:path w="19678" h="20594" extrusionOk="0">
                  <a:moveTo>
                    <a:pt x="9839" y="0"/>
                  </a:moveTo>
                  <a:cubicBezTo>
                    <a:pt x="7320" y="0"/>
                    <a:pt x="4806" y="1012"/>
                    <a:pt x="2884" y="3023"/>
                  </a:cubicBezTo>
                  <a:cubicBezTo>
                    <a:pt x="-961" y="7045"/>
                    <a:pt x="-961" y="13555"/>
                    <a:pt x="2884" y="17578"/>
                  </a:cubicBezTo>
                  <a:cubicBezTo>
                    <a:pt x="6728" y="21600"/>
                    <a:pt x="12950" y="21600"/>
                    <a:pt x="16794" y="17578"/>
                  </a:cubicBezTo>
                  <a:cubicBezTo>
                    <a:pt x="20639" y="13555"/>
                    <a:pt x="20639" y="7045"/>
                    <a:pt x="16794" y="3023"/>
                  </a:cubicBezTo>
                  <a:cubicBezTo>
                    <a:pt x="14872" y="1012"/>
                    <a:pt x="12358" y="0"/>
                    <a:pt x="9839" y="0"/>
                  </a:cubicBezTo>
                  <a:close/>
                </a:path>
              </a:pathLst>
            </a:custGeom>
            <a:ln w="3175" cap="flat">
              <a:noFill/>
              <a:miter lim="400000"/>
            </a:ln>
            <a:effectLst/>
          </p:spPr>
        </p:pic>
        <p:sp>
          <p:nvSpPr>
            <p:cNvPr id="58" name="Naomi Miller…"/>
            <p:cNvSpPr txBox="1"/>
            <p:nvPr/>
          </p:nvSpPr>
          <p:spPr>
            <a:xfrm>
              <a:off x="735986" y="67002"/>
              <a:ext cx="830388" cy="42225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t">
              <a:spAutoFit/>
            </a:bodyPr>
            <a:lstStyle/>
            <a:p>
              <a:pPr>
                <a:lnSpc>
                  <a:spcPct val="120000"/>
                </a:lnSpc>
                <a:defRPr sz="1000">
                  <a:solidFill>
                    <a:srgbClr val="5E5E5E"/>
                  </a:solidFill>
                  <a:latin typeface="+mj-lt"/>
                  <a:ea typeface="+mj-ea"/>
                  <a:cs typeface="+mj-cs"/>
                  <a:sym typeface="Roboto Medium"/>
                </a:defRPr>
              </a:pPr>
              <a:r>
                <a:t>Naomi Miller</a:t>
              </a:r>
            </a:p>
            <a:p>
              <a:pPr>
                <a:lnSpc>
                  <a:spcPct val="120000"/>
                </a:lnSpc>
                <a:defRPr sz="1000">
                  <a:solidFill>
                    <a:srgbClr val="54585F"/>
                  </a:solidFill>
                  <a:latin typeface="+mn-lt"/>
                  <a:ea typeface="+mn-ea"/>
                  <a:cs typeface="+mn-cs"/>
                  <a:sym typeface="Roboto Regular"/>
                </a:defRPr>
              </a:pPr>
              <a:r>
                <a:t>CTO</a:t>
              </a:r>
            </a:p>
          </p:txBody>
        </p:sp>
      </p:grpSp>
      <p:grpSp>
        <p:nvGrpSpPr>
          <p:cNvPr id="62" name="Grupo"/>
          <p:cNvGrpSpPr/>
          <p:nvPr/>
        </p:nvGrpSpPr>
        <p:grpSpPr>
          <a:xfrm>
            <a:off x="277068" y="7477608"/>
            <a:ext cx="1619347" cy="584030"/>
            <a:chOff x="170" y="0"/>
            <a:chExt cx="1619346" cy="584029"/>
          </a:xfrm>
        </p:grpSpPr>
        <p:pic>
          <p:nvPicPr>
            <p:cNvPr id="60" name="Imagen" descr="Imagen"/>
            <p:cNvPicPr>
              <a:picLocks noChangeAspect="1"/>
            </p:cNvPicPr>
            <p:nvPr/>
          </p:nvPicPr>
          <p:blipFill>
            <a:blip r:embed="rId3">
              <a:extLst/>
            </a:blip>
            <a:srcRect l="4026" t="3999" r="4026" b="4026"/>
            <a:stretch>
              <a:fillRect/>
            </a:stretch>
          </p:blipFill>
          <p:spPr>
            <a:xfrm>
              <a:off x="170" y="0"/>
              <a:ext cx="583860" cy="584030"/>
            </a:xfrm>
            <a:custGeom>
              <a:avLst/>
              <a:gdLst/>
              <a:ahLst/>
              <a:cxnLst>
                <a:cxn ang="0">
                  <a:pos x="wd2" y="hd2"/>
                </a:cxn>
                <a:cxn ang="5400000">
                  <a:pos x="wd2" y="hd2"/>
                </a:cxn>
                <a:cxn ang="10800000">
                  <a:pos x="wd2" y="hd2"/>
                </a:cxn>
                <a:cxn ang="16200000">
                  <a:pos x="wd2" y="hd2"/>
                </a:cxn>
              </a:cxnLst>
              <a:rect l="0" t="0" r="r" b="b"/>
              <a:pathLst>
                <a:path w="19678" h="20594" extrusionOk="0">
                  <a:moveTo>
                    <a:pt x="9839" y="0"/>
                  </a:moveTo>
                  <a:cubicBezTo>
                    <a:pt x="7320" y="0"/>
                    <a:pt x="4806" y="1012"/>
                    <a:pt x="2884" y="3023"/>
                  </a:cubicBezTo>
                  <a:cubicBezTo>
                    <a:pt x="-961" y="7045"/>
                    <a:pt x="-961" y="13555"/>
                    <a:pt x="2884" y="17578"/>
                  </a:cubicBezTo>
                  <a:cubicBezTo>
                    <a:pt x="6728" y="21600"/>
                    <a:pt x="12950" y="21600"/>
                    <a:pt x="16794" y="17578"/>
                  </a:cubicBezTo>
                  <a:cubicBezTo>
                    <a:pt x="20639" y="13555"/>
                    <a:pt x="20639" y="7045"/>
                    <a:pt x="16794" y="3023"/>
                  </a:cubicBezTo>
                  <a:cubicBezTo>
                    <a:pt x="14872" y="1012"/>
                    <a:pt x="12358" y="0"/>
                    <a:pt x="9839" y="0"/>
                  </a:cubicBezTo>
                  <a:close/>
                </a:path>
              </a:pathLst>
            </a:custGeom>
            <a:ln w="3175" cap="flat">
              <a:noFill/>
              <a:miter lim="400000"/>
            </a:ln>
            <a:effectLst/>
          </p:spPr>
        </p:pic>
        <p:sp>
          <p:nvSpPr>
            <p:cNvPr id="61" name="Alice Douglas…"/>
            <p:cNvSpPr txBox="1"/>
            <p:nvPr/>
          </p:nvSpPr>
          <p:spPr>
            <a:xfrm>
              <a:off x="735986" y="67002"/>
              <a:ext cx="883532" cy="42225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t">
              <a:spAutoFit/>
            </a:bodyPr>
            <a:lstStyle/>
            <a:p>
              <a:pPr>
                <a:lnSpc>
                  <a:spcPct val="120000"/>
                </a:lnSpc>
                <a:defRPr sz="1000">
                  <a:solidFill>
                    <a:srgbClr val="5E5E5E"/>
                  </a:solidFill>
                  <a:latin typeface="+mj-lt"/>
                  <a:ea typeface="+mj-ea"/>
                  <a:cs typeface="+mj-cs"/>
                  <a:sym typeface="Roboto Medium"/>
                </a:defRPr>
              </a:pPr>
              <a:r>
                <a:t>Alice Douglas</a:t>
              </a:r>
            </a:p>
            <a:p>
              <a:pPr>
                <a:lnSpc>
                  <a:spcPct val="120000"/>
                </a:lnSpc>
                <a:defRPr sz="1000">
                  <a:solidFill>
                    <a:srgbClr val="54585F"/>
                  </a:solidFill>
                  <a:latin typeface="+mn-lt"/>
                  <a:ea typeface="+mn-ea"/>
                  <a:cs typeface="+mn-cs"/>
                  <a:sym typeface="Roboto Regular"/>
                </a:defRPr>
              </a:pPr>
              <a:r>
                <a:t>CFO</a:t>
              </a:r>
            </a:p>
          </p:txBody>
        </p:sp>
      </p:grpSp>
      <p:sp>
        <p:nvSpPr>
          <p:cNvPr id="63" name="Equipo"/>
          <p:cNvSpPr txBox="1"/>
          <p:nvPr/>
        </p:nvSpPr>
        <p:spPr>
          <a:xfrm>
            <a:off x="277343" y="5407718"/>
            <a:ext cx="502092" cy="2495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nchor="ctr">
            <a:spAutoFit/>
          </a:bodyPr>
          <a:lstStyle>
            <a:lvl1pPr>
              <a:lnSpc>
                <a:spcPct val="100000"/>
              </a:lnSpc>
              <a:defRPr sz="1100">
                <a:solidFill>
                  <a:srgbClr val="1D1D1D"/>
                </a:solidFill>
                <a:latin typeface="Roboto Bold"/>
                <a:ea typeface="Roboto Bold"/>
                <a:cs typeface="Roboto Bold"/>
                <a:sym typeface="Roboto Bold"/>
              </a:defRPr>
            </a:lvl1pPr>
          </a:lstStyle>
          <a:p>
            <a:r>
              <a:t>Equipo</a:t>
            </a:r>
          </a:p>
        </p:txBody>
      </p:sp>
      <p:grpSp>
        <p:nvGrpSpPr>
          <p:cNvPr id="66" name="Grupo"/>
          <p:cNvGrpSpPr/>
          <p:nvPr/>
        </p:nvGrpSpPr>
        <p:grpSpPr>
          <a:xfrm>
            <a:off x="276813" y="3834902"/>
            <a:ext cx="1624262" cy="1152734"/>
            <a:chOff x="0" y="25400"/>
            <a:chExt cx="1624260" cy="1152733"/>
          </a:xfrm>
        </p:grpSpPr>
        <p:sp>
          <p:nvSpPr>
            <p:cNvPr id="64" name="XXXX usuarios registrados…"/>
            <p:cNvSpPr txBox="1"/>
            <p:nvPr/>
          </p:nvSpPr>
          <p:spPr>
            <a:xfrm>
              <a:off x="0" y="260577"/>
              <a:ext cx="1624261" cy="917557"/>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t">
              <a:spAutoFit/>
            </a:bodyPr>
            <a:lstStyle/>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XXXX usuarios registrados</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XXXX usuarios activos</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XXXX CAC</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XXXX LTV </a:t>
              </a:r>
            </a:p>
          </p:txBody>
        </p:sp>
        <p:sp>
          <p:nvSpPr>
            <p:cNvPr id="65" name="Métricas"/>
            <p:cNvSpPr txBox="1"/>
            <p:nvPr/>
          </p:nvSpPr>
          <p:spPr>
            <a:xfrm>
              <a:off x="0" y="25400"/>
              <a:ext cx="624396" cy="24953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ctr">
              <a:spAutoFit/>
            </a:bodyPr>
            <a:lstStyle>
              <a:lvl1pPr>
                <a:lnSpc>
                  <a:spcPct val="100000"/>
                </a:lnSpc>
                <a:defRPr sz="1100">
                  <a:solidFill>
                    <a:srgbClr val="1D1D1D"/>
                  </a:solidFill>
                  <a:latin typeface="Roboto Bold"/>
                  <a:ea typeface="Roboto Bold"/>
                  <a:cs typeface="Roboto Bold"/>
                  <a:sym typeface="Roboto Bold"/>
                </a:defRPr>
              </a:lvl1pPr>
            </a:lstStyle>
            <a:p>
              <a:r>
                <a:t>Métricas</a:t>
              </a:r>
            </a:p>
          </p:txBody>
        </p:sp>
      </p:grpSp>
      <p:sp>
        <p:nvSpPr>
          <p:cNvPr id="67" name="Sector: xxxx…"/>
          <p:cNvSpPr txBox="1"/>
          <p:nvPr/>
        </p:nvSpPr>
        <p:spPr>
          <a:xfrm>
            <a:off x="273203" y="1747712"/>
            <a:ext cx="1884404" cy="1842117"/>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spAutoFit/>
          </a:bodyPr>
          <a:lstStyle/>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Sector</a:t>
            </a:r>
            <a:r>
              <a:t>: 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Tipo de producto</a:t>
            </a:r>
            <a:r>
              <a:t>: 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Fecha de fundación</a:t>
            </a:r>
            <a:r>
              <a:t>: 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Personas en el equipo</a:t>
            </a:r>
            <a:r>
              <a:t>: 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Capital recaudado</a:t>
            </a:r>
            <a:r>
              <a:t>: xxxxxx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Gasto neto mensual</a:t>
            </a:r>
            <a:r>
              <a:t>: xxxxxx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Valor pre-capital</a:t>
            </a:r>
            <a:r>
              <a:t>: xxxxx</a:t>
            </a:r>
          </a:p>
          <a:p>
            <a:pPr>
              <a:lnSpc>
                <a:spcPct val="140000"/>
              </a:lnSpc>
              <a:defRPr sz="1000">
                <a:solidFill>
                  <a:srgbClr val="54585F"/>
                </a:solidFill>
                <a:latin typeface="+mn-lt"/>
                <a:ea typeface="+mn-ea"/>
                <a:cs typeface="+mn-cs"/>
                <a:sym typeface="Roboto Regular"/>
              </a:defRPr>
            </a:pPr>
            <a:r>
              <a:rPr>
                <a:latin typeface="+mj-lt"/>
                <a:ea typeface="+mj-ea"/>
                <a:cs typeface="+mj-cs"/>
                <a:sym typeface="Roboto Medium"/>
              </a:rPr>
              <a:t>Capital buscado</a:t>
            </a:r>
            <a:r>
              <a:t>: xxxxx</a:t>
            </a:r>
          </a:p>
        </p:txBody>
      </p:sp>
      <p:sp>
        <p:nvSpPr>
          <p:cNvPr id="68" name="Perfil"/>
          <p:cNvSpPr txBox="1"/>
          <p:nvPr/>
        </p:nvSpPr>
        <p:spPr>
          <a:xfrm>
            <a:off x="273203" y="1525234"/>
            <a:ext cx="410345" cy="2495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1100">
                <a:solidFill>
                  <a:srgbClr val="1D1D1D"/>
                </a:solidFill>
                <a:latin typeface="Roboto Bold"/>
                <a:ea typeface="Roboto Bold"/>
                <a:cs typeface="Roboto Bold"/>
                <a:sym typeface="Roboto Bold"/>
              </a:defRPr>
            </a:lvl1pPr>
          </a:lstStyle>
          <a:p>
            <a:r>
              <a:t>Perfil</a:t>
            </a:r>
          </a:p>
        </p:txBody>
      </p:sp>
      <p:sp>
        <p:nvSpPr>
          <p:cNvPr id="69" name="Logotipo"/>
          <p:cNvSpPr txBox="1"/>
          <p:nvPr/>
        </p:nvSpPr>
        <p:spPr>
          <a:xfrm>
            <a:off x="279354" y="410966"/>
            <a:ext cx="1955892" cy="6686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spAutoFit/>
          </a:bodyPr>
          <a:lstStyle>
            <a:lvl1pPr>
              <a:lnSpc>
                <a:spcPct val="120000"/>
              </a:lnSpc>
              <a:defRPr sz="3600">
                <a:solidFill>
                  <a:srgbClr val="5E5E5E"/>
                </a:solidFill>
              </a:defRPr>
            </a:lvl1pPr>
          </a:lstStyle>
          <a:p>
            <a:r>
              <a:t>Logotipo</a:t>
            </a:r>
          </a:p>
        </p:txBody>
      </p:sp>
      <p:sp>
        <p:nvSpPr>
          <p:cNvPr id="70" name="La cojofrase: Ser capaz de resumir quién eres, qué haces y por qué eres importante para los demás en una sola frase."/>
          <p:cNvSpPr txBox="1"/>
          <p:nvPr/>
        </p:nvSpPr>
        <p:spPr>
          <a:xfrm>
            <a:off x="2940460" y="289046"/>
            <a:ext cx="4145877" cy="91247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spAutoFit/>
          </a:bodyPr>
          <a:lstStyle/>
          <a:p>
            <a:r>
              <a:t>La cojofrase: Ser capaz de resumir quién eres, qué haces y por qué eres importante para los demás en una sola frase.</a:t>
            </a:r>
          </a:p>
        </p:txBody>
      </p:sp>
      <p:sp>
        <p:nvSpPr>
          <p:cNvPr id="71" name="Lo habitual es empezar describiendo el problema o la situación que estás solucionando o mejorando con tu proyecto, además de, si procede, contar cómo se está haciendo hasta ahora y por qué no funciona o es mejorable."/>
          <p:cNvSpPr txBox="1"/>
          <p:nvPr/>
        </p:nvSpPr>
        <p:spPr>
          <a:xfrm>
            <a:off x="2972682" y="1760412"/>
            <a:ext cx="4081432" cy="912477"/>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20000"/>
              </a:lnSpc>
              <a:defRPr sz="1000">
                <a:solidFill>
                  <a:srgbClr val="54585F"/>
                </a:solidFill>
                <a:latin typeface="+mn-lt"/>
                <a:ea typeface="+mn-ea"/>
                <a:cs typeface="+mn-cs"/>
                <a:sym typeface="Roboto Regular"/>
              </a:defRPr>
            </a:lvl1pPr>
          </a:lstStyle>
          <a:p>
            <a:r>
              <a:t>Lo habitual es empezar describiendo el problema o la situación que estás solucionando o mejorando con tu proyecto, además de, si procede, contar cómo se está haciendo hasta ahora y por qué no funciona o es mejorable.</a:t>
            </a:r>
          </a:p>
        </p:txBody>
      </p:sp>
      <p:sp>
        <p:nvSpPr>
          <p:cNvPr id="72" name="Problema"/>
          <p:cNvSpPr txBox="1"/>
          <p:nvPr/>
        </p:nvSpPr>
        <p:spPr>
          <a:xfrm>
            <a:off x="2972682" y="1525234"/>
            <a:ext cx="2913618" cy="233413"/>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Problema</a:t>
            </a:r>
          </a:p>
        </p:txBody>
      </p:sp>
      <p:sp>
        <p:nvSpPr>
          <p:cNvPr id="73" name="Tras dar el contexto oportuno, debemos proceder a explicar en qué consiste nuestra propuesta, nuestra solución o nuestra mejora; y por qué es la mejor opción de entre todas las posibles. No olvides ser muy claro con qué tipo de solución es: una aplicación móvil, un SaaS, un producto físico…"/>
          <p:cNvSpPr txBox="1"/>
          <p:nvPr/>
        </p:nvSpPr>
        <p:spPr>
          <a:xfrm>
            <a:off x="2972682" y="2994923"/>
            <a:ext cx="4081432" cy="12488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20000"/>
              </a:lnSpc>
              <a:defRPr sz="1000">
                <a:solidFill>
                  <a:srgbClr val="54585F"/>
                </a:solidFill>
                <a:latin typeface="+mn-lt"/>
                <a:ea typeface="+mn-ea"/>
                <a:cs typeface="+mn-cs"/>
                <a:sym typeface="Roboto Regular"/>
              </a:defRPr>
            </a:lvl1pPr>
          </a:lstStyle>
          <a:p>
            <a:r>
              <a:t>Tras dar el contexto oportuno, debemos proceder a explicar en qué consiste nuestra propuesta, nuestra solución o nuestra mejora; y por qué es la mejor opción de entre todas las posibles. No olvides ser muy claro con qué tipo de solución es: una aplicación móvil, un SaaS, un producto físico…</a:t>
            </a:r>
          </a:p>
        </p:txBody>
      </p:sp>
      <p:sp>
        <p:nvSpPr>
          <p:cNvPr id="74" name="Solución"/>
          <p:cNvSpPr txBox="1"/>
          <p:nvPr/>
        </p:nvSpPr>
        <p:spPr>
          <a:xfrm>
            <a:off x="2972682" y="2772445"/>
            <a:ext cx="2913618" cy="2241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Solución</a:t>
            </a:r>
          </a:p>
        </p:txBody>
      </p:sp>
      <p:sp>
        <p:nvSpPr>
          <p:cNvPr id="75" name="Reservamos este espacio para contar cómo monetizaremos el proyecto: qué vías de ingresos tenemos contempladas (o estamos utilizando) y qué estrategia seguiremos para ponerlas en marcha. Recuerda que esto es solo un texto de ejemplo, puedes modificar la estructura según creas conveniente teniendo en cuenta los artículos de Medium “Qué es y cómo diseñar un buen One Pager I” y “II”."/>
          <p:cNvSpPr txBox="1"/>
          <p:nvPr/>
        </p:nvSpPr>
        <p:spPr>
          <a:xfrm>
            <a:off x="2972682" y="7983845"/>
            <a:ext cx="4021583" cy="1236535"/>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20000"/>
              </a:lnSpc>
              <a:defRPr sz="1000">
                <a:solidFill>
                  <a:srgbClr val="54585F"/>
                </a:solidFill>
                <a:latin typeface="+mn-lt"/>
                <a:ea typeface="+mn-ea"/>
                <a:cs typeface="+mn-cs"/>
                <a:sym typeface="Roboto Regular"/>
              </a:defRPr>
            </a:lvl1pPr>
          </a:lstStyle>
          <a:p>
            <a:r>
              <a:rPr dirty="0"/>
              <a:t>Reservamos este espacio para contar cómo monetizaremos el proyecto: qué vías de ingresos tenemos contempladas (o estamos utilizando) y qué estrategia seguiremos para ponerlas en marcha. Recuerda que esto es solo un texto de ejemplo, puedes modificar la estructura según creas conveniente teniendo en cuenta los artículos de Medium </a:t>
            </a:r>
            <a:r>
              <a:rPr dirty="0">
                <a:hlinkClick r:id="rId4"/>
              </a:rPr>
              <a:t>“Qué es y cómo diseñar un buen One Pager I” y “II”. </a:t>
            </a:r>
            <a:endParaRPr dirty="0"/>
          </a:p>
        </p:txBody>
      </p:sp>
      <p:sp>
        <p:nvSpPr>
          <p:cNvPr id="76" name="Modelo de negocio"/>
          <p:cNvSpPr txBox="1"/>
          <p:nvPr/>
        </p:nvSpPr>
        <p:spPr>
          <a:xfrm>
            <a:off x="2972682" y="7761367"/>
            <a:ext cx="2958948" cy="2495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Modelo de negocio</a:t>
            </a:r>
          </a:p>
        </p:txBody>
      </p:sp>
      <p:sp>
        <p:nvSpPr>
          <p:cNvPr id="77" name="Roadmap"/>
          <p:cNvSpPr txBox="1"/>
          <p:nvPr/>
        </p:nvSpPr>
        <p:spPr>
          <a:xfrm>
            <a:off x="2972682" y="9437241"/>
            <a:ext cx="2958948" cy="2495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Roadmap</a:t>
            </a:r>
          </a:p>
        </p:txBody>
      </p:sp>
      <p:sp>
        <p:nvSpPr>
          <p:cNvPr id="78" name="2016"/>
          <p:cNvSpPr txBox="1"/>
          <p:nvPr/>
        </p:nvSpPr>
        <p:spPr>
          <a:xfrm>
            <a:off x="2972682" y="10177024"/>
            <a:ext cx="328465"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E5E5E"/>
                </a:solidFill>
                <a:latin typeface="+mn-lt"/>
                <a:ea typeface="+mn-ea"/>
                <a:cs typeface="+mn-cs"/>
                <a:sym typeface="Roboto Regular"/>
              </a:defRPr>
            </a:lvl1pPr>
          </a:lstStyle>
          <a:p>
            <a:r>
              <a:t>2016</a:t>
            </a:r>
          </a:p>
        </p:txBody>
      </p:sp>
      <p:sp>
        <p:nvSpPr>
          <p:cNvPr id="79" name="Línea"/>
          <p:cNvSpPr/>
          <p:nvPr/>
        </p:nvSpPr>
        <p:spPr>
          <a:xfrm>
            <a:off x="3023482" y="10046194"/>
            <a:ext cx="3785855" cy="1"/>
          </a:xfrm>
          <a:prstGeom prst="line">
            <a:avLst/>
          </a:prstGeom>
          <a:ln w="12700">
            <a:solidFill>
              <a:srgbClr val="54585F">
                <a:alpha val="30040"/>
              </a:srgbClr>
            </a:solidFill>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80" name="Círculo"/>
          <p:cNvSpPr/>
          <p:nvPr/>
        </p:nvSpPr>
        <p:spPr>
          <a:xfrm>
            <a:off x="3023482" y="9982694"/>
            <a:ext cx="127001" cy="127001"/>
          </a:xfrm>
          <a:prstGeom prst="ellipse">
            <a:avLst/>
          </a:prstGeom>
          <a:solidFill>
            <a:srgbClr val="1D1D1D"/>
          </a:solidFill>
          <a:ln w="3175">
            <a:miter lim="400000"/>
          </a:ln>
        </p:spPr>
        <p:txBody>
          <a:bodyPr lIns="29517" tIns="29517" rIns="29517" bIns="29517" anchor="ctr"/>
          <a:lstStyle/>
          <a:p>
            <a:pPr algn="ctr">
              <a:lnSpc>
                <a:spcPct val="100000"/>
              </a:lnSpc>
              <a:defRPr sz="2400">
                <a:solidFill>
                  <a:srgbClr val="54585F"/>
                </a:solidFill>
                <a:latin typeface="Helvetica Neue Medium"/>
                <a:ea typeface="Helvetica Neue Medium"/>
                <a:cs typeface="Helvetica Neue Medium"/>
                <a:sym typeface="Helvetica Neue Medium"/>
              </a:defRPr>
            </a:pPr>
            <a:endParaRPr/>
          </a:p>
        </p:txBody>
      </p:sp>
      <p:sp>
        <p:nvSpPr>
          <p:cNvPr id="81" name="Hito 1"/>
          <p:cNvSpPr txBox="1"/>
          <p:nvPr/>
        </p:nvSpPr>
        <p:spPr>
          <a:xfrm>
            <a:off x="2972682" y="9713045"/>
            <a:ext cx="378415"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4585F"/>
                </a:solidFill>
                <a:latin typeface="Roboto Bold"/>
                <a:ea typeface="Roboto Bold"/>
                <a:cs typeface="Roboto Bold"/>
                <a:sym typeface="Roboto Bold"/>
              </a:defRPr>
            </a:lvl1pPr>
          </a:lstStyle>
          <a:p>
            <a:r>
              <a:t>Hito 1</a:t>
            </a:r>
          </a:p>
        </p:txBody>
      </p:sp>
      <p:sp>
        <p:nvSpPr>
          <p:cNvPr id="82" name="2017"/>
          <p:cNvSpPr txBox="1"/>
          <p:nvPr/>
        </p:nvSpPr>
        <p:spPr>
          <a:xfrm>
            <a:off x="4061272" y="10177024"/>
            <a:ext cx="328464"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E5E5E"/>
                </a:solidFill>
                <a:latin typeface="+mn-lt"/>
                <a:ea typeface="+mn-ea"/>
                <a:cs typeface="+mn-cs"/>
                <a:sym typeface="Roboto Regular"/>
              </a:defRPr>
            </a:lvl1pPr>
          </a:lstStyle>
          <a:p>
            <a:r>
              <a:t>2017</a:t>
            </a:r>
          </a:p>
        </p:txBody>
      </p:sp>
      <p:sp>
        <p:nvSpPr>
          <p:cNvPr id="83" name="Círculo"/>
          <p:cNvSpPr/>
          <p:nvPr/>
        </p:nvSpPr>
        <p:spPr>
          <a:xfrm>
            <a:off x="4112072" y="9982694"/>
            <a:ext cx="127001" cy="127001"/>
          </a:xfrm>
          <a:prstGeom prst="ellipse">
            <a:avLst/>
          </a:prstGeom>
          <a:solidFill>
            <a:srgbClr val="1D1D1D"/>
          </a:solidFill>
          <a:ln w="3175">
            <a:miter lim="400000"/>
          </a:ln>
        </p:spPr>
        <p:txBody>
          <a:bodyPr lIns="29517" tIns="29517" rIns="29517" bIns="29517" anchor="ctr"/>
          <a:lstStyle/>
          <a:p>
            <a:pPr algn="ctr">
              <a:lnSpc>
                <a:spcPct val="100000"/>
              </a:lnSpc>
              <a:defRPr sz="2400">
                <a:solidFill>
                  <a:srgbClr val="54585F"/>
                </a:solidFill>
                <a:latin typeface="Helvetica Neue Medium"/>
                <a:ea typeface="Helvetica Neue Medium"/>
                <a:cs typeface="Helvetica Neue Medium"/>
                <a:sym typeface="Helvetica Neue Medium"/>
              </a:defRPr>
            </a:pPr>
            <a:endParaRPr/>
          </a:p>
        </p:txBody>
      </p:sp>
      <p:sp>
        <p:nvSpPr>
          <p:cNvPr id="84" name="Hito 2"/>
          <p:cNvSpPr txBox="1"/>
          <p:nvPr/>
        </p:nvSpPr>
        <p:spPr>
          <a:xfrm>
            <a:off x="4061272" y="9713045"/>
            <a:ext cx="378415"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4585F"/>
                </a:solidFill>
                <a:latin typeface="Roboto Bold"/>
                <a:ea typeface="Roboto Bold"/>
                <a:cs typeface="Roboto Bold"/>
                <a:sym typeface="Roboto Bold"/>
              </a:defRPr>
            </a:lvl1pPr>
          </a:lstStyle>
          <a:p>
            <a:r>
              <a:t>Hito 2</a:t>
            </a:r>
          </a:p>
        </p:txBody>
      </p:sp>
      <p:sp>
        <p:nvSpPr>
          <p:cNvPr id="85" name="2018"/>
          <p:cNvSpPr txBox="1"/>
          <p:nvPr/>
        </p:nvSpPr>
        <p:spPr>
          <a:xfrm>
            <a:off x="5257128" y="10177024"/>
            <a:ext cx="328465"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E5E5E"/>
                </a:solidFill>
                <a:latin typeface="+mn-lt"/>
                <a:ea typeface="+mn-ea"/>
                <a:cs typeface="+mn-cs"/>
                <a:sym typeface="Roboto Regular"/>
              </a:defRPr>
            </a:lvl1pPr>
          </a:lstStyle>
          <a:p>
            <a:r>
              <a:t>2018</a:t>
            </a:r>
          </a:p>
        </p:txBody>
      </p:sp>
      <p:sp>
        <p:nvSpPr>
          <p:cNvPr id="86" name="Círculo"/>
          <p:cNvSpPr/>
          <p:nvPr/>
        </p:nvSpPr>
        <p:spPr>
          <a:xfrm>
            <a:off x="5307928" y="9982694"/>
            <a:ext cx="127001" cy="127001"/>
          </a:xfrm>
          <a:prstGeom prst="ellipse">
            <a:avLst/>
          </a:prstGeom>
          <a:solidFill>
            <a:srgbClr val="1D1D1D"/>
          </a:solidFill>
          <a:ln w="3175">
            <a:miter lim="400000"/>
          </a:ln>
        </p:spPr>
        <p:txBody>
          <a:bodyPr lIns="29517" tIns="29517" rIns="29517" bIns="29517" anchor="ctr"/>
          <a:lstStyle/>
          <a:p>
            <a:pPr algn="ctr">
              <a:lnSpc>
                <a:spcPct val="100000"/>
              </a:lnSpc>
              <a:defRPr sz="2400">
                <a:solidFill>
                  <a:srgbClr val="54585F"/>
                </a:solidFill>
                <a:latin typeface="Helvetica Neue Medium"/>
                <a:ea typeface="Helvetica Neue Medium"/>
                <a:cs typeface="Helvetica Neue Medium"/>
                <a:sym typeface="Helvetica Neue Medium"/>
              </a:defRPr>
            </a:pPr>
            <a:endParaRPr/>
          </a:p>
        </p:txBody>
      </p:sp>
      <p:sp>
        <p:nvSpPr>
          <p:cNvPr id="87" name="Hito 3"/>
          <p:cNvSpPr txBox="1"/>
          <p:nvPr/>
        </p:nvSpPr>
        <p:spPr>
          <a:xfrm>
            <a:off x="5257128" y="9713045"/>
            <a:ext cx="378415"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nSpc>
                <a:spcPct val="100000"/>
              </a:lnSpc>
              <a:defRPr sz="900">
                <a:solidFill>
                  <a:srgbClr val="54585F"/>
                </a:solidFill>
                <a:latin typeface="Roboto Bold"/>
                <a:ea typeface="Roboto Bold"/>
                <a:cs typeface="Roboto Bold"/>
                <a:sym typeface="Roboto Bold"/>
              </a:defRPr>
            </a:lvl1pPr>
          </a:lstStyle>
          <a:p>
            <a:r>
              <a:t>Hito 3</a:t>
            </a:r>
          </a:p>
        </p:txBody>
      </p:sp>
      <p:sp>
        <p:nvSpPr>
          <p:cNvPr id="88" name="2019"/>
          <p:cNvSpPr txBox="1"/>
          <p:nvPr/>
        </p:nvSpPr>
        <p:spPr>
          <a:xfrm>
            <a:off x="6447516" y="10177024"/>
            <a:ext cx="328464"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gn="r">
              <a:lnSpc>
                <a:spcPct val="100000"/>
              </a:lnSpc>
              <a:defRPr sz="900">
                <a:solidFill>
                  <a:srgbClr val="5E5E5E"/>
                </a:solidFill>
                <a:latin typeface="+mn-lt"/>
                <a:ea typeface="+mn-ea"/>
                <a:cs typeface="+mn-cs"/>
                <a:sym typeface="Roboto Regular"/>
              </a:defRPr>
            </a:lvl1pPr>
          </a:lstStyle>
          <a:p>
            <a:r>
              <a:t>2019</a:t>
            </a:r>
          </a:p>
        </p:txBody>
      </p:sp>
      <p:sp>
        <p:nvSpPr>
          <p:cNvPr id="89" name="Objetivo"/>
          <p:cNvSpPr txBox="1"/>
          <p:nvPr/>
        </p:nvSpPr>
        <p:spPr>
          <a:xfrm>
            <a:off x="6278186" y="9713045"/>
            <a:ext cx="496957" cy="1987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spAutoFit/>
          </a:bodyPr>
          <a:lstStyle>
            <a:lvl1pPr algn="r">
              <a:lnSpc>
                <a:spcPct val="100000"/>
              </a:lnSpc>
              <a:defRPr sz="900">
                <a:solidFill>
                  <a:srgbClr val="54585F"/>
                </a:solidFill>
                <a:latin typeface="Roboto Bold"/>
                <a:ea typeface="Roboto Bold"/>
                <a:cs typeface="Roboto Bold"/>
                <a:sym typeface="Roboto Bold"/>
              </a:defRPr>
            </a:lvl1pPr>
          </a:lstStyle>
          <a:p>
            <a:r>
              <a:t>Objetivo</a:t>
            </a:r>
          </a:p>
        </p:txBody>
      </p:sp>
      <p:grpSp>
        <p:nvGrpSpPr>
          <p:cNvPr id="92" name="Grupo"/>
          <p:cNvGrpSpPr/>
          <p:nvPr/>
        </p:nvGrpSpPr>
        <p:grpSpPr>
          <a:xfrm>
            <a:off x="282453" y="5788238"/>
            <a:ext cx="1699104" cy="584030"/>
            <a:chOff x="5556" y="0"/>
            <a:chExt cx="1699103" cy="584029"/>
          </a:xfrm>
        </p:grpSpPr>
        <p:sp>
          <p:nvSpPr>
            <p:cNvPr id="90" name="Charlie Hansen…"/>
            <p:cNvSpPr txBox="1"/>
            <p:nvPr/>
          </p:nvSpPr>
          <p:spPr>
            <a:xfrm>
              <a:off x="735986" y="67001"/>
              <a:ext cx="968674" cy="422257"/>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t">
              <a:spAutoFit/>
            </a:bodyPr>
            <a:lstStyle/>
            <a:p>
              <a:pPr>
                <a:lnSpc>
                  <a:spcPct val="120000"/>
                </a:lnSpc>
                <a:defRPr sz="1000">
                  <a:solidFill>
                    <a:srgbClr val="5E5E5E"/>
                  </a:solidFill>
                  <a:latin typeface="+mj-lt"/>
                  <a:ea typeface="+mj-ea"/>
                  <a:cs typeface="+mj-cs"/>
                  <a:sym typeface="Roboto Medium"/>
                </a:defRPr>
              </a:pPr>
              <a:r>
                <a:t>Charlie Hansen</a:t>
              </a:r>
            </a:p>
            <a:p>
              <a:pPr>
                <a:lnSpc>
                  <a:spcPct val="120000"/>
                </a:lnSpc>
                <a:defRPr sz="1000">
                  <a:solidFill>
                    <a:srgbClr val="54585F"/>
                  </a:solidFill>
                  <a:latin typeface="+mn-lt"/>
                  <a:ea typeface="+mn-ea"/>
                  <a:cs typeface="+mn-cs"/>
                  <a:sym typeface="Roboto Regular"/>
                </a:defRPr>
              </a:pPr>
              <a:r>
                <a:t>CEO</a:t>
              </a:r>
            </a:p>
          </p:txBody>
        </p:sp>
        <p:pic>
          <p:nvPicPr>
            <p:cNvPr id="91" name="Imagen" descr="Imagen"/>
            <p:cNvPicPr>
              <a:picLocks noChangeAspect="1"/>
            </p:cNvPicPr>
            <p:nvPr/>
          </p:nvPicPr>
          <p:blipFill>
            <a:blip r:embed="rId5">
              <a:extLst/>
            </a:blip>
            <a:srcRect l="27" t="5474" r="8874" b="2552"/>
            <a:stretch>
              <a:fillRect/>
            </a:stretch>
          </p:blipFill>
          <p:spPr>
            <a:xfrm>
              <a:off x="5556" y="0"/>
              <a:ext cx="578474" cy="584030"/>
            </a:xfrm>
            <a:custGeom>
              <a:avLst/>
              <a:gdLst/>
              <a:ahLst/>
              <a:cxnLst>
                <a:cxn ang="0">
                  <a:pos x="wd2" y="hd2"/>
                </a:cxn>
                <a:cxn ang="5400000">
                  <a:pos x="wd2" y="hd2"/>
                </a:cxn>
                <a:cxn ang="10800000">
                  <a:pos x="wd2" y="hd2"/>
                </a:cxn>
                <a:cxn ang="16200000">
                  <a:pos x="wd2" y="hd2"/>
                </a:cxn>
              </a:cxnLst>
              <a:rect l="0" t="0" r="r" b="b"/>
              <a:pathLst>
                <a:path w="20585" h="20594" extrusionOk="0">
                  <a:moveTo>
                    <a:pt x="10197" y="0"/>
                  </a:moveTo>
                  <a:cubicBezTo>
                    <a:pt x="7537" y="0"/>
                    <a:pt x="4882" y="1012"/>
                    <a:pt x="2853" y="3023"/>
                  </a:cubicBezTo>
                  <a:cubicBezTo>
                    <a:pt x="1342" y="4520"/>
                    <a:pt x="386" y="6353"/>
                    <a:pt x="0" y="8285"/>
                  </a:cubicBezTo>
                  <a:lnTo>
                    <a:pt x="0" y="12315"/>
                  </a:lnTo>
                  <a:cubicBezTo>
                    <a:pt x="386" y="14247"/>
                    <a:pt x="1342" y="16080"/>
                    <a:pt x="2853" y="17578"/>
                  </a:cubicBezTo>
                  <a:cubicBezTo>
                    <a:pt x="6912" y="21600"/>
                    <a:pt x="13481" y="21600"/>
                    <a:pt x="17541" y="17578"/>
                  </a:cubicBezTo>
                  <a:cubicBezTo>
                    <a:pt x="21600" y="13555"/>
                    <a:pt x="21600" y="7045"/>
                    <a:pt x="17541" y="3023"/>
                  </a:cubicBezTo>
                  <a:cubicBezTo>
                    <a:pt x="15511" y="1012"/>
                    <a:pt x="12857" y="0"/>
                    <a:pt x="10197" y="0"/>
                  </a:cubicBezTo>
                  <a:close/>
                </a:path>
              </a:pathLst>
            </a:custGeom>
            <a:ln w="3175" cap="flat">
              <a:noFill/>
              <a:miter lim="400000"/>
            </a:ln>
            <a:effectLst/>
          </p:spPr>
        </p:pic>
      </p:grpSp>
      <p:sp>
        <p:nvSpPr>
          <p:cNvPr id="93" name="Si esa solución es un producto, del tipo que sea, y lo tienes más o menos definido, estará bien dar detalles sobre las funcionalidades clave:"/>
          <p:cNvSpPr txBox="1"/>
          <p:nvPr/>
        </p:nvSpPr>
        <p:spPr>
          <a:xfrm>
            <a:off x="2976983" y="4457165"/>
            <a:ext cx="2765564" cy="731964"/>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20000"/>
              </a:lnSpc>
              <a:defRPr sz="1000">
                <a:solidFill>
                  <a:srgbClr val="54585F"/>
                </a:solidFill>
                <a:latin typeface="+mn-lt"/>
                <a:ea typeface="+mn-ea"/>
                <a:cs typeface="+mn-cs"/>
                <a:sym typeface="Roboto Regular"/>
              </a:defRPr>
            </a:lvl1pPr>
          </a:lstStyle>
          <a:p>
            <a:r>
              <a:t>Si esa solución es un producto, del tipo que sea, y lo tienes más o menos definido, estará bien dar detalles sobre las funcionalidades clave:</a:t>
            </a:r>
          </a:p>
        </p:txBody>
      </p:sp>
      <p:sp>
        <p:nvSpPr>
          <p:cNvPr id="94" name="Producto"/>
          <p:cNvSpPr txBox="1"/>
          <p:nvPr/>
        </p:nvSpPr>
        <p:spPr>
          <a:xfrm>
            <a:off x="2976983" y="4234687"/>
            <a:ext cx="1216705" cy="2241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Producto</a:t>
            </a:r>
          </a:p>
        </p:txBody>
      </p:sp>
      <p:sp>
        <p:nvSpPr>
          <p:cNvPr id="95" name="Una funcionalidad clave de tu producto.…"/>
          <p:cNvSpPr txBox="1"/>
          <p:nvPr/>
        </p:nvSpPr>
        <p:spPr>
          <a:xfrm>
            <a:off x="2976983" y="5137294"/>
            <a:ext cx="2765564" cy="790384"/>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p>
            <a:pPr marL="316706" indent="-138906">
              <a:lnSpc>
                <a:spcPct val="140000"/>
              </a:lnSpc>
              <a:buSzPct val="145000"/>
              <a:buChar char="•"/>
              <a:defRPr sz="1000">
                <a:solidFill>
                  <a:srgbClr val="5E5E5E"/>
                </a:solidFill>
                <a:latin typeface="+mn-lt"/>
                <a:ea typeface="+mn-ea"/>
                <a:cs typeface="+mn-cs"/>
                <a:sym typeface="Roboto Regular"/>
              </a:defRPr>
            </a:pPr>
            <a:r>
              <a:t>Una funcionalidad clave de tu producto.</a:t>
            </a:r>
          </a:p>
          <a:p>
            <a:pPr marL="316706" indent="-138906">
              <a:lnSpc>
                <a:spcPct val="140000"/>
              </a:lnSpc>
              <a:buSzPct val="145000"/>
              <a:buChar char="•"/>
              <a:defRPr sz="1000">
                <a:solidFill>
                  <a:srgbClr val="5E5E5E"/>
                </a:solidFill>
                <a:latin typeface="+mn-lt"/>
                <a:ea typeface="+mn-ea"/>
                <a:cs typeface="+mn-cs"/>
                <a:sym typeface="Roboto Regular"/>
              </a:defRPr>
            </a:pPr>
            <a:r>
              <a:t>Otra funcionalidad clave de tu producto.</a:t>
            </a:r>
          </a:p>
          <a:p>
            <a:pPr marL="316706" indent="-138906">
              <a:lnSpc>
                <a:spcPct val="140000"/>
              </a:lnSpc>
              <a:buSzPct val="145000"/>
              <a:buChar char="•"/>
              <a:defRPr sz="1000">
                <a:solidFill>
                  <a:srgbClr val="5E5E5E"/>
                </a:solidFill>
                <a:latin typeface="+mn-lt"/>
                <a:ea typeface="+mn-ea"/>
                <a:cs typeface="+mn-cs"/>
                <a:sym typeface="Roboto Regular"/>
              </a:defRPr>
            </a:pPr>
            <a:r>
              <a:t>Otra funcionalidad clave de tu producto.</a:t>
            </a:r>
          </a:p>
        </p:txBody>
      </p:sp>
      <p:pic>
        <p:nvPicPr>
          <p:cNvPr id="96" name="Imagen" descr="Imagen"/>
          <p:cNvPicPr>
            <a:picLocks noChangeAspect="1"/>
          </p:cNvPicPr>
          <p:nvPr/>
        </p:nvPicPr>
        <p:blipFill>
          <a:blip r:embed="rId6">
            <a:extLst/>
          </a:blip>
          <a:stretch>
            <a:fillRect/>
          </a:stretch>
        </p:blipFill>
        <p:spPr>
          <a:xfrm>
            <a:off x="5867045" y="4542288"/>
            <a:ext cx="1385389" cy="1385389"/>
          </a:xfrm>
          <a:prstGeom prst="rect">
            <a:avLst/>
          </a:prstGeom>
          <a:ln w="3175">
            <a:miter lim="400000"/>
          </a:ln>
        </p:spPr>
      </p:pic>
      <p:grpSp>
        <p:nvGrpSpPr>
          <p:cNvPr id="99" name="Grupo"/>
          <p:cNvGrpSpPr/>
          <p:nvPr/>
        </p:nvGrpSpPr>
        <p:grpSpPr>
          <a:xfrm>
            <a:off x="277068" y="8321457"/>
            <a:ext cx="1476906" cy="584030"/>
            <a:chOff x="170" y="0"/>
            <a:chExt cx="1476905" cy="584029"/>
          </a:xfrm>
        </p:grpSpPr>
        <p:sp>
          <p:nvSpPr>
            <p:cNvPr id="97" name="Ray Ramos…"/>
            <p:cNvSpPr txBox="1"/>
            <p:nvPr/>
          </p:nvSpPr>
          <p:spPr>
            <a:xfrm>
              <a:off x="735986" y="122211"/>
              <a:ext cx="741091" cy="42225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t">
              <a:spAutoFit/>
            </a:bodyPr>
            <a:lstStyle/>
            <a:p>
              <a:pPr>
                <a:lnSpc>
                  <a:spcPct val="120000"/>
                </a:lnSpc>
                <a:defRPr sz="1000">
                  <a:solidFill>
                    <a:srgbClr val="5E5E5E"/>
                  </a:solidFill>
                  <a:latin typeface="+mj-lt"/>
                  <a:ea typeface="+mj-ea"/>
                  <a:cs typeface="+mj-cs"/>
                  <a:sym typeface="Roboto Medium"/>
                </a:defRPr>
              </a:pPr>
              <a:r>
                <a:t>Ray Ramos</a:t>
              </a:r>
            </a:p>
            <a:p>
              <a:pPr>
                <a:lnSpc>
                  <a:spcPct val="120000"/>
                </a:lnSpc>
                <a:defRPr sz="1000">
                  <a:solidFill>
                    <a:srgbClr val="54585F"/>
                  </a:solidFill>
                  <a:latin typeface="+mn-lt"/>
                  <a:ea typeface="+mn-ea"/>
                  <a:cs typeface="+mn-cs"/>
                  <a:sym typeface="Roboto Regular"/>
                </a:defRPr>
              </a:pPr>
              <a:r>
                <a:t>CMO</a:t>
              </a:r>
            </a:p>
          </p:txBody>
        </p:sp>
        <p:pic>
          <p:nvPicPr>
            <p:cNvPr id="98" name="Imagen" descr="Imagen"/>
            <p:cNvPicPr>
              <a:picLocks noChangeAspect="1"/>
            </p:cNvPicPr>
            <p:nvPr/>
          </p:nvPicPr>
          <p:blipFill>
            <a:blip r:embed="rId7">
              <a:extLst/>
            </a:blip>
            <a:srcRect l="4026" t="3999" r="4026" b="4026"/>
            <a:stretch>
              <a:fillRect/>
            </a:stretch>
          </p:blipFill>
          <p:spPr>
            <a:xfrm>
              <a:off x="170" y="0"/>
              <a:ext cx="583860" cy="584030"/>
            </a:xfrm>
            <a:custGeom>
              <a:avLst/>
              <a:gdLst/>
              <a:ahLst/>
              <a:cxnLst>
                <a:cxn ang="0">
                  <a:pos x="wd2" y="hd2"/>
                </a:cxn>
                <a:cxn ang="5400000">
                  <a:pos x="wd2" y="hd2"/>
                </a:cxn>
                <a:cxn ang="10800000">
                  <a:pos x="wd2" y="hd2"/>
                </a:cxn>
                <a:cxn ang="16200000">
                  <a:pos x="wd2" y="hd2"/>
                </a:cxn>
              </a:cxnLst>
              <a:rect l="0" t="0" r="r" b="b"/>
              <a:pathLst>
                <a:path w="19678" h="20594" extrusionOk="0">
                  <a:moveTo>
                    <a:pt x="9839" y="0"/>
                  </a:moveTo>
                  <a:cubicBezTo>
                    <a:pt x="7320" y="0"/>
                    <a:pt x="4806" y="1012"/>
                    <a:pt x="2884" y="3023"/>
                  </a:cubicBezTo>
                  <a:cubicBezTo>
                    <a:pt x="-961" y="7045"/>
                    <a:pt x="-961" y="13555"/>
                    <a:pt x="2884" y="17578"/>
                  </a:cubicBezTo>
                  <a:cubicBezTo>
                    <a:pt x="6728" y="21600"/>
                    <a:pt x="12950" y="21600"/>
                    <a:pt x="16794" y="17578"/>
                  </a:cubicBezTo>
                  <a:cubicBezTo>
                    <a:pt x="20639" y="13555"/>
                    <a:pt x="20639" y="7045"/>
                    <a:pt x="16794" y="3023"/>
                  </a:cubicBezTo>
                  <a:cubicBezTo>
                    <a:pt x="14872" y="1012"/>
                    <a:pt x="12358" y="0"/>
                    <a:pt x="9839" y="0"/>
                  </a:cubicBezTo>
                  <a:close/>
                </a:path>
              </a:pathLst>
            </a:custGeom>
            <a:ln w="3175" cap="flat">
              <a:noFill/>
              <a:miter lim="400000"/>
            </a:ln>
            <a:effectLst/>
          </p:spPr>
        </p:pic>
      </p:grpSp>
      <p:sp>
        <p:nvSpPr>
          <p:cNvPr id="100" name="Servirá para estimar el potencial del proyecto. Tamaño actual, evolución de los últimos años, tamaño que puede alcanzar… Datos que ayuden a dibujar cómo de grande es el trozo del pastel que estamos persiguiendo con nuestro proyecto."/>
          <p:cNvSpPr txBox="1"/>
          <p:nvPr/>
        </p:nvSpPr>
        <p:spPr>
          <a:xfrm>
            <a:off x="2972682" y="6316209"/>
            <a:ext cx="2676798" cy="1417775"/>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20000"/>
              </a:lnSpc>
              <a:defRPr sz="1000">
                <a:solidFill>
                  <a:srgbClr val="54585F"/>
                </a:solidFill>
                <a:latin typeface="+mn-lt"/>
                <a:ea typeface="+mn-ea"/>
                <a:cs typeface="+mn-cs"/>
                <a:sym typeface="Roboto Regular"/>
              </a:defRPr>
            </a:lvl1pPr>
          </a:lstStyle>
          <a:p>
            <a:r>
              <a:t>Servirá para estimar el potencial del proyecto. Tamaño actual, evolución de los últimos años, tamaño que puede alcanzar… Datos que ayuden a dibujar cómo de grande es el trozo del pastel que estamos persiguiendo con nuestro proyecto.</a:t>
            </a:r>
          </a:p>
        </p:txBody>
      </p:sp>
      <p:sp>
        <p:nvSpPr>
          <p:cNvPr id="101" name="Mercado"/>
          <p:cNvSpPr txBox="1"/>
          <p:nvPr/>
        </p:nvSpPr>
        <p:spPr>
          <a:xfrm>
            <a:off x="2972682" y="6085492"/>
            <a:ext cx="1249332" cy="224136"/>
          </a:xfrm>
          <a:prstGeom prst="rect">
            <a:avLst/>
          </a:prstGeom>
          <a:ln w="3175">
            <a:miter lim="400000"/>
          </a:ln>
          <a:extLst>
            <a:ext uri="{C572A759-6A51-4108-AA02-DFA0A04FC94B}">
              <ma14:wrappingTextBoxFlag xmlns:ma14="http://schemas.microsoft.com/office/mac/drawingml/2011/main" xmlns="" val="1"/>
            </a:ext>
          </a:extLst>
        </p:spPr>
        <p:txBody>
          <a:bodyPr lIns="29517" tIns="29517" rIns="29517" bIns="29517"/>
          <a:lstStyle>
            <a:lvl1pPr>
              <a:lnSpc>
                <a:spcPct val="100000"/>
              </a:lnSpc>
              <a:defRPr sz="1100">
                <a:solidFill>
                  <a:srgbClr val="1D1D1D"/>
                </a:solidFill>
                <a:latin typeface="Roboto Bold"/>
                <a:ea typeface="Roboto Bold"/>
                <a:cs typeface="Roboto Bold"/>
                <a:sym typeface="Roboto Bold"/>
              </a:defRPr>
            </a:lvl1pPr>
          </a:lstStyle>
          <a:p>
            <a:r>
              <a:t>Mercado</a:t>
            </a:r>
          </a:p>
        </p:txBody>
      </p:sp>
      <p:grpSp>
        <p:nvGrpSpPr>
          <p:cNvPr id="111" name="Grupo"/>
          <p:cNvGrpSpPr/>
          <p:nvPr/>
        </p:nvGrpSpPr>
        <p:grpSpPr>
          <a:xfrm>
            <a:off x="6037657" y="6145563"/>
            <a:ext cx="981975" cy="1417775"/>
            <a:chOff x="0" y="0"/>
            <a:chExt cx="981974" cy="1417774"/>
          </a:xfrm>
        </p:grpSpPr>
        <p:graphicFrame>
          <p:nvGraphicFramePr>
            <p:cNvPr id="102" name="Gráfica de sectores 2D"/>
            <p:cNvGraphicFramePr/>
            <p:nvPr>
              <p:extLst>
                <p:ext uri="{D42A27DB-BD31-4B8C-83A1-F6EECF244321}">
                  <p14:modId xmlns:p14="http://schemas.microsoft.com/office/powerpoint/2010/main" val="99513068"/>
                </p:ext>
              </p:extLst>
            </p:nvPr>
          </p:nvGraphicFramePr>
          <p:xfrm>
            <a:off x="0" y="0"/>
            <a:ext cx="965200" cy="965200"/>
          </p:xfrm>
          <a:graphic>
            <a:graphicData uri="http://schemas.openxmlformats.org/drawingml/2006/chart">
              <c:chart xmlns:c="http://schemas.openxmlformats.org/drawingml/2006/chart" xmlns:r="http://schemas.openxmlformats.org/officeDocument/2006/relationships" r:id="rId8"/>
            </a:graphicData>
          </a:graphic>
        </p:graphicFrame>
        <p:sp>
          <p:nvSpPr>
            <p:cNvPr id="103" name="Círculo"/>
            <p:cNvSpPr/>
            <p:nvPr/>
          </p:nvSpPr>
          <p:spPr>
            <a:xfrm>
              <a:off x="58765" y="1299356"/>
              <a:ext cx="76201" cy="76201"/>
            </a:xfrm>
            <a:prstGeom prst="ellipse">
              <a:avLst/>
            </a:prstGeom>
            <a:solidFill>
              <a:srgbClr val="7A8088"/>
            </a:solidFill>
            <a:ln w="3175" cap="flat">
              <a:noFill/>
              <a:miter lim="400000"/>
            </a:ln>
            <a:effectLst/>
          </p:spPr>
          <p:txBody>
            <a:bodyPr wrap="square" lIns="29517" tIns="29517" rIns="29517" bIns="29517" numCol="1" anchor="ctr">
              <a:noAutofit/>
            </a:bodyP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104" name="Valor 3"/>
            <p:cNvSpPr txBox="1"/>
            <p:nvPr/>
          </p:nvSpPr>
          <p:spPr>
            <a:xfrm>
              <a:off x="133810" y="1257139"/>
              <a:ext cx="303983" cy="16063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ctr">
              <a:spAutoFit/>
            </a:bodyPr>
            <a:lstStyle>
              <a:lvl1pPr>
                <a:defRPr sz="600">
                  <a:solidFill>
                    <a:srgbClr val="1D1D1D"/>
                  </a:solidFill>
                </a:defRPr>
              </a:lvl1pPr>
            </a:lstStyle>
            <a:p>
              <a:r>
                <a:t>Valor 3</a:t>
              </a:r>
            </a:p>
          </p:txBody>
        </p:sp>
        <p:sp>
          <p:nvSpPr>
            <p:cNvPr id="105" name="Círculo"/>
            <p:cNvSpPr/>
            <p:nvPr/>
          </p:nvSpPr>
          <p:spPr>
            <a:xfrm>
              <a:off x="602947" y="1299356"/>
              <a:ext cx="76201" cy="76201"/>
            </a:xfrm>
            <a:prstGeom prst="ellipse">
              <a:avLst/>
            </a:prstGeom>
            <a:solidFill>
              <a:srgbClr val="989FAA"/>
            </a:solidFill>
            <a:ln w="3175" cap="flat">
              <a:noFill/>
              <a:miter lim="400000"/>
            </a:ln>
            <a:effectLst/>
          </p:spPr>
          <p:txBody>
            <a:bodyPr wrap="square" lIns="29517" tIns="29517" rIns="29517" bIns="29517" numCol="1" anchor="ctr">
              <a:noAutofit/>
            </a:bodyP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106" name="Valor 4"/>
            <p:cNvSpPr txBox="1"/>
            <p:nvPr/>
          </p:nvSpPr>
          <p:spPr>
            <a:xfrm>
              <a:off x="677992" y="1257139"/>
              <a:ext cx="303983" cy="16063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ctr">
              <a:spAutoFit/>
            </a:bodyPr>
            <a:lstStyle>
              <a:lvl1pPr>
                <a:defRPr sz="600">
                  <a:solidFill>
                    <a:srgbClr val="1D1D1D"/>
                  </a:solidFill>
                </a:defRPr>
              </a:lvl1pPr>
            </a:lstStyle>
            <a:p>
              <a:r>
                <a:t>Valor 4</a:t>
              </a:r>
            </a:p>
          </p:txBody>
        </p:sp>
        <p:sp>
          <p:nvSpPr>
            <p:cNvPr id="107" name="Círculo"/>
            <p:cNvSpPr/>
            <p:nvPr/>
          </p:nvSpPr>
          <p:spPr>
            <a:xfrm>
              <a:off x="58765" y="1108293"/>
              <a:ext cx="76201" cy="76201"/>
            </a:xfrm>
            <a:prstGeom prst="ellipse">
              <a:avLst/>
            </a:prstGeom>
            <a:solidFill>
              <a:srgbClr val="1D1D1D"/>
            </a:solidFill>
            <a:ln w="3175" cap="flat">
              <a:noFill/>
              <a:miter lim="400000"/>
            </a:ln>
            <a:effectLst/>
          </p:spPr>
          <p:txBody>
            <a:bodyPr wrap="square" lIns="29517" tIns="29517" rIns="29517" bIns="29517" numCol="1" anchor="ctr">
              <a:noAutofit/>
            </a:bodyP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108" name="Valor 1"/>
            <p:cNvSpPr txBox="1"/>
            <p:nvPr/>
          </p:nvSpPr>
          <p:spPr>
            <a:xfrm>
              <a:off x="133810" y="1066076"/>
              <a:ext cx="303983" cy="16063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ctr">
              <a:spAutoFit/>
            </a:bodyPr>
            <a:lstStyle>
              <a:lvl1pPr>
                <a:defRPr sz="600">
                  <a:solidFill>
                    <a:srgbClr val="1D1D1D"/>
                  </a:solidFill>
                </a:defRPr>
              </a:lvl1pPr>
            </a:lstStyle>
            <a:p>
              <a:r>
                <a:t>Valor 1</a:t>
              </a:r>
            </a:p>
          </p:txBody>
        </p:sp>
        <p:sp>
          <p:nvSpPr>
            <p:cNvPr id="109" name="Círculo"/>
            <p:cNvSpPr/>
            <p:nvPr/>
          </p:nvSpPr>
          <p:spPr>
            <a:xfrm>
              <a:off x="602947" y="1108293"/>
              <a:ext cx="76201" cy="76201"/>
            </a:xfrm>
            <a:prstGeom prst="ellipse">
              <a:avLst/>
            </a:prstGeom>
            <a:solidFill>
              <a:srgbClr val="54585F"/>
            </a:solidFill>
            <a:ln w="3175" cap="flat">
              <a:noFill/>
              <a:miter lim="400000"/>
            </a:ln>
            <a:effectLst/>
          </p:spPr>
          <p:txBody>
            <a:bodyPr wrap="square" lIns="29517" tIns="29517" rIns="29517" bIns="29517" numCol="1" anchor="ctr">
              <a:noAutofit/>
            </a:bodyP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sp>
          <p:nvSpPr>
            <p:cNvPr id="110" name="Valor 2"/>
            <p:cNvSpPr txBox="1"/>
            <p:nvPr/>
          </p:nvSpPr>
          <p:spPr>
            <a:xfrm>
              <a:off x="677992" y="1066076"/>
              <a:ext cx="303983" cy="160636"/>
            </a:xfrm>
            <a:prstGeom prst="rect">
              <a:avLst/>
            </a:prstGeom>
            <a:noFill/>
            <a:ln w="3175" cap="flat">
              <a:noFill/>
              <a:miter lim="400000"/>
            </a:ln>
            <a:effectLst/>
            <a:extLst>
              <a:ext uri="{C572A759-6A51-4108-AA02-DFA0A04FC94B}">
                <ma14:wrappingTextBoxFlag xmlns:ma14="http://schemas.microsoft.com/office/mac/drawingml/2011/main" xmlns="" val="1"/>
              </a:ext>
            </a:extLst>
          </p:spPr>
          <p:txBody>
            <a:bodyPr wrap="none" lIns="29517" tIns="29517" rIns="29517" bIns="29517" numCol="1" anchor="ctr">
              <a:spAutoFit/>
            </a:bodyPr>
            <a:lstStyle>
              <a:lvl1pPr>
                <a:defRPr sz="600">
                  <a:solidFill>
                    <a:srgbClr val="1D1D1D"/>
                  </a:solidFill>
                </a:defRPr>
              </a:lvl1pPr>
            </a:lstStyle>
            <a:p>
              <a:r>
                <a:t>Valor 2</a:t>
              </a:r>
            </a:p>
          </p:txBody>
        </p:sp>
      </p:grpSp>
      <p:sp>
        <p:nvSpPr>
          <p:cNvPr id="112" name="Una plantilla de Ismael Barros y Soluble"/>
          <p:cNvSpPr txBox="1"/>
          <p:nvPr/>
        </p:nvSpPr>
        <p:spPr>
          <a:xfrm rot="16200000">
            <a:off x="6712543" y="8820998"/>
            <a:ext cx="1404120" cy="160636"/>
          </a:xfrm>
          <a:prstGeom prst="rect">
            <a:avLst/>
          </a:prstGeom>
          <a:ln w="3175">
            <a:miter lim="400000"/>
          </a:ln>
          <a:extLst>
            <a:ext uri="{C572A759-6A51-4108-AA02-DFA0A04FC94B}">
              <ma14:wrappingTextBoxFlag xmlns:ma14="http://schemas.microsoft.com/office/mac/drawingml/2011/main" xmlns="" val="1"/>
            </a:ext>
          </a:extLst>
        </p:spPr>
        <p:txBody>
          <a:bodyPr wrap="none" lIns="29517" tIns="29517" rIns="29517" bIns="29517" anchor="ctr">
            <a:spAutoFit/>
          </a:bodyPr>
          <a:lstStyle/>
          <a:p>
            <a:pPr>
              <a:lnSpc>
                <a:spcPct val="100000"/>
              </a:lnSpc>
              <a:defRPr sz="600">
                <a:solidFill>
                  <a:srgbClr val="CCCCCC"/>
                </a:solidFill>
                <a:latin typeface="+mn-lt"/>
                <a:ea typeface="+mn-ea"/>
                <a:cs typeface="+mn-cs"/>
                <a:sym typeface="Roboto Regular"/>
              </a:defRPr>
            </a:pPr>
            <a:r>
              <a:t>Una plantilla de </a:t>
            </a:r>
            <a:r>
              <a:rPr u="sng">
                <a:hlinkClick r:id="rId9"/>
              </a:rPr>
              <a:t>Ismael Barros</a:t>
            </a:r>
            <a:r>
              <a:t> y </a:t>
            </a:r>
            <a:r>
              <a:rPr u="sng">
                <a:hlinkClick r:id="rId10"/>
              </a:rPr>
              <a:t>Soluble</a:t>
            </a:r>
          </a:p>
        </p:txBody>
      </p:sp>
      <p:sp>
        <p:nvSpPr>
          <p:cNvPr id="113" name="Círculo"/>
          <p:cNvSpPr/>
          <p:nvPr/>
        </p:nvSpPr>
        <p:spPr>
          <a:xfrm>
            <a:off x="6548247" y="9995394"/>
            <a:ext cx="114301" cy="114301"/>
          </a:xfrm>
          <a:prstGeom prst="ellipse">
            <a:avLst/>
          </a:prstGeom>
          <a:solidFill>
            <a:srgbClr val="FFFFFF"/>
          </a:solidFill>
          <a:ln w="12700">
            <a:solidFill>
              <a:srgbClr val="000000"/>
            </a:solidFill>
            <a:miter lim="400000"/>
          </a:ln>
        </p:spPr>
        <p:txBody>
          <a:bodyPr lIns="29517" tIns="29517" rIns="29517" bIns="29517" anchor="ctr"/>
          <a:lstStyle/>
          <a:p>
            <a:pPr algn="ctr">
              <a:lnSpc>
                <a:spcPct val="100000"/>
              </a:lnSpc>
              <a:defRPr sz="2400">
                <a:solidFill>
                  <a:srgbClr val="FFFFFF"/>
                </a:solidFill>
                <a:latin typeface="Helvetica Neue Medium"/>
                <a:ea typeface="Helvetica Neue Medium"/>
                <a:cs typeface="Helvetica Neue Medium"/>
                <a:sym typeface="Helvetica Neue Medium"/>
              </a:defRPr>
            </a:pPr>
            <a:endParaRPr/>
          </a:p>
        </p:txBody>
      </p:sp>
      <p:pic>
        <p:nvPicPr>
          <p:cNvPr id="114" name="Imagen" descr="Imagen"/>
          <p:cNvPicPr>
            <a:picLocks noChangeAspect="1"/>
          </p:cNvPicPr>
          <p:nvPr/>
        </p:nvPicPr>
        <p:blipFill>
          <a:blip r:embed="rId11">
            <a:extLst/>
          </a:blip>
          <a:stretch>
            <a:fillRect/>
          </a:stretch>
        </p:blipFill>
        <p:spPr>
          <a:xfrm rot="16200000">
            <a:off x="7066643" y="9919194"/>
            <a:ext cx="725714" cy="254001"/>
          </a:xfrm>
          <a:prstGeom prst="rect">
            <a:avLst/>
          </a:prstGeom>
          <a:ln w="3175">
            <a:miter lim="400000"/>
          </a:ln>
        </p:spPr>
      </p:pic>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Roboto Medium"/>
        <a:ea typeface="Roboto Medium"/>
        <a:cs typeface="Roboto Medium"/>
      </a:majorFont>
      <a:minorFont>
        <a:latin typeface="Roboto Regular"/>
        <a:ea typeface="Roboto Regular"/>
        <a:cs typeface="Roboto Regular"/>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ctr" defTabSz="64049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Roboto Medium"/>
        <a:ea typeface="Roboto Medium"/>
        <a:cs typeface="Roboto Medium"/>
      </a:majorFont>
      <a:minorFont>
        <a:latin typeface="Roboto Regular"/>
        <a:ea typeface="Roboto Regular"/>
        <a:cs typeface="Roboto Regular"/>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ctr" defTabSz="64049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l" defTabSz="640490" rtl="0" fontAlgn="auto" latinLnBrk="0" hangingPunct="0">
          <a:lnSpc>
            <a:spcPct val="11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Roboto Light"/>
            <a:ea typeface="Roboto Light"/>
            <a:cs typeface="Roboto Light"/>
            <a:sym typeface="Roboto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70B16333ABD44E83B4781134A850CA" ma:contentTypeVersion="13" ma:contentTypeDescription="Create a new document." ma:contentTypeScope="" ma:versionID="cf4941f18cc0b9b2844277d07be3a943">
  <xsd:schema xmlns:xsd="http://www.w3.org/2001/XMLSchema" xmlns:xs="http://www.w3.org/2001/XMLSchema" xmlns:p="http://schemas.microsoft.com/office/2006/metadata/properties" xmlns:ns2="d5124d53-0cf9-4cd2-b761-a43226cae45f" xmlns:ns3="0607f635-b519-496d-b887-a259754b40bb" targetNamespace="http://schemas.microsoft.com/office/2006/metadata/properties" ma:root="true" ma:fieldsID="2b7c7d9977f3a5f59a4a0834689e7c96" ns2:_="" ns3:_="">
    <xsd:import namespace="d5124d53-0cf9-4cd2-b761-a43226cae45f"/>
    <xsd:import namespace="0607f635-b519-496d-b887-a259754b40b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124d53-0cf9-4cd2-b761-a43226cae4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607f635-b519-496d-b887-a259754b40b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443E59-5A63-4CDA-B9F2-999425516430}"/>
</file>

<file path=customXml/itemProps2.xml><?xml version="1.0" encoding="utf-8"?>
<ds:datastoreItem xmlns:ds="http://schemas.openxmlformats.org/officeDocument/2006/customXml" ds:itemID="{2D403135-726F-4AE2-8BE2-0F0E5C72459A}"/>
</file>

<file path=customXml/itemProps3.xml><?xml version="1.0" encoding="utf-8"?>
<ds:datastoreItem xmlns:ds="http://schemas.openxmlformats.org/officeDocument/2006/customXml" ds:itemID="{A5A391FE-6807-4BCC-A32F-D8482F9FD6B5}"/>
</file>

<file path=docProps/app.xml><?xml version="1.0" encoding="utf-8"?>
<Properties xmlns="http://schemas.openxmlformats.org/officeDocument/2006/extended-properties" xmlns:vt="http://schemas.openxmlformats.org/officeDocument/2006/docPropsVTypes">
  <TotalTime>0</TotalTime>
  <Words>376</Words>
  <Application>Microsoft Office PowerPoint</Application>
  <PresentationFormat>Personalizado</PresentationFormat>
  <Paragraphs>57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White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Sonia</dc:creator>
  <cp:lastModifiedBy>Sonia</cp:lastModifiedBy>
  <cp:revision>3</cp:revision>
  <dcterms:modified xsi:type="dcterms:W3CDTF">2018-07-24T10:09:37Z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0x0101000C70B16333ABD44E83B4781134A850CA</vt:lpwstr>
  </property>
</Properties>
</file>