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</p:sldIdLst>
  <p:sldSz cy="6858000" cx="12192000"/>
  <p:notesSz cx="6858000" cy="9144000"/>
  <p:embeddedFontLst>
    <p:embeddedFont>
      <p:font typeface="Montserrat Black"/>
      <p:bold r:id="rId22"/>
      <p:boldItalic r:id="rId23"/>
    </p:embeddedFont>
    <p:embeddedFont>
      <p:font typeface="Montserrat"/>
      <p:regular r:id="rId24"/>
      <p:bold r:id="rId25"/>
      <p:italic r:id="rId26"/>
      <p:boldItalic r:id="rId27"/>
    </p:embeddedFont>
    <p:embeddedFont>
      <p:font typeface="Titillium Web"/>
      <p:regular r:id="rId28"/>
      <p:bold r:id="rId29"/>
      <p:italic r:id="rId30"/>
      <p:boldItalic r:id="rId3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32" roundtripDataSignature="AMtx7mimXwq4LRpcdcP2zjF542VOEn4u4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font" Target="fonts/MontserratBlack-bold.fntdata"/><Relationship Id="rId21" Type="http://schemas.openxmlformats.org/officeDocument/2006/relationships/slide" Target="slides/slide17.xml"/><Relationship Id="rId24" Type="http://schemas.openxmlformats.org/officeDocument/2006/relationships/font" Target="fonts/Montserrat-regular.fntdata"/><Relationship Id="rId23" Type="http://schemas.openxmlformats.org/officeDocument/2006/relationships/font" Target="fonts/MontserratBlack-boldItalic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font" Target="fonts/Montserrat-italic.fntdata"/><Relationship Id="rId25" Type="http://schemas.openxmlformats.org/officeDocument/2006/relationships/font" Target="fonts/Montserrat-bold.fntdata"/><Relationship Id="rId28" Type="http://schemas.openxmlformats.org/officeDocument/2006/relationships/font" Target="fonts/TitilliumWeb-regular.fntdata"/><Relationship Id="rId27" Type="http://schemas.openxmlformats.org/officeDocument/2006/relationships/font" Target="fonts/Montserrat-bold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font" Target="fonts/TitilliumWeb-bold.fntdata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schemas.openxmlformats.org/officeDocument/2006/relationships/font" Target="fonts/TitilliumWeb-boldItalic.fntdata"/><Relationship Id="rId30" Type="http://schemas.openxmlformats.org/officeDocument/2006/relationships/font" Target="fonts/TitilliumWeb-italic.fntdata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32" Type="http://customschemas.google.com/relationships/presentationmetadata" Target="metadata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s-E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93" name="Google Shape;93;p1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  <a:p>
            <a:pPr indent="0" lvl="1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/>
          </a:p>
          <a:p>
            <a:pPr indent="0" lvl="2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/>
          </a:p>
          <a:p>
            <a:pPr indent="0" lvl="3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/>
          </a:p>
          <a:p>
            <a:pPr indent="0" lvl="4" marL="18288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/>
          </a:p>
          <a:p>
            <a:pPr indent="0" lvl="5" marL="22860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/>
          </a:p>
          <a:p>
            <a:pPr indent="0" lvl="6" marL="2743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/>
          </a:p>
          <a:p>
            <a:pPr indent="0" lvl="7" marL="3200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/>
          </a:p>
          <a:p>
            <a:pPr indent="0" lvl="8" marL="3657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f028fd0d41_0_4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4" name="Google Shape;154;gf028fd0d41_0_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55" name="Google Shape;155;gf028fd0d41_0_48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  <a:p>
            <a:pPr indent="0" lvl="1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/>
          </a:p>
          <a:p>
            <a:pPr indent="0" lvl="2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/>
          </a:p>
          <a:p>
            <a:pPr indent="0" lvl="3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/>
          </a:p>
          <a:p>
            <a:pPr indent="0" lvl="4" marL="18288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/>
          </a:p>
          <a:p>
            <a:pPr indent="0" lvl="5" marL="22860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/>
          </a:p>
          <a:p>
            <a:pPr indent="0" lvl="6" marL="2743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/>
          </a:p>
          <a:p>
            <a:pPr indent="0" lvl="7" marL="3200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/>
          </a:p>
          <a:p>
            <a:pPr indent="0" lvl="8" marL="3657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f028fd0d41_0_5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0" name="Google Shape;160;gf028fd0d41_0_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ES"/>
              <a:t>4 valores ágiles: </a:t>
            </a:r>
            <a:endParaRPr/>
          </a:p>
          <a:p>
            <a:pPr indent="-228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-"/>
            </a:pPr>
            <a:r>
              <a:rPr lang="es-ES"/>
              <a:t>personas sobre procesos</a:t>
            </a:r>
            <a:endParaRPr/>
          </a:p>
          <a:p>
            <a:pPr indent="-228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-"/>
            </a:pPr>
            <a:r>
              <a:rPr lang="es-ES"/>
              <a:t>software funcionando sobre documentación extensiva</a:t>
            </a:r>
            <a:endParaRPr/>
          </a:p>
          <a:p>
            <a:pPr indent="-228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-"/>
            </a:pPr>
            <a:r>
              <a:rPr lang="es-ES"/>
              <a:t>colaborar con el cliente sobre negociación contractual</a:t>
            </a:r>
            <a:endParaRPr/>
          </a:p>
          <a:p>
            <a:pPr indent="-228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-"/>
            </a:pPr>
            <a:r>
              <a:rPr lang="es-ES"/>
              <a:t>respuesta ante el cambio sobre seguir un plan</a:t>
            </a:r>
            <a:endParaRPr/>
          </a:p>
        </p:txBody>
      </p:sp>
      <p:sp>
        <p:nvSpPr>
          <p:cNvPr id="161" name="Google Shape;161;gf028fd0d41_0_53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/>
          </a:p>
          <a:p>
            <a:pPr indent="0" lvl="1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2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3" marL="13716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4" marL="18288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5" marL="22860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6" marL="2743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7" marL="3200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8" marL="36576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f028fd0d41_0_6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7" name="Google Shape;167;gf028fd0d41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ES"/>
              <a:t>4 valores ágiles: </a:t>
            </a:r>
            <a:endParaRPr/>
          </a:p>
          <a:p>
            <a:pPr indent="-228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-"/>
            </a:pPr>
            <a:r>
              <a:rPr lang="es-ES"/>
              <a:t>personas sobre procesos</a:t>
            </a:r>
            <a:endParaRPr/>
          </a:p>
          <a:p>
            <a:pPr indent="-228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-"/>
            </a:pPr>
            <a:r>
              <a:rPr lang="es-ES"/>
              <a:t>software funcionando sobre documentación extensiva</a:t>
            </a:r>
            <a:endParaRPr/>
          </a:p>
          <a:p>
            <a:pPr indent="-228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-"/>
            </a:pPr>
            <a:r>
              <a:rPr lang="es-ES"/>
              <a:t>colaborar con el cliente sobre negociación contractual</a:t>
            </a:r>
            <a:endParaRPr/>
          </a:p>
          <a:p>
            <a:pPr indent="-228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-"/>
            </a:pPr>
            <a:r>
              <a:rPr lang="es-ES"/>
              <a:t>respuesta ante el cambio sobre seguir un plan</a:t>
            </a:r>
            <a:endParaRPr/>
          </a:p>
        </p:txBody>
      </p:sp>
      <p:sp>
        <p:nvSpPr>
          <p:cNvPr id="168" name="Google Shape;168;gf028fd0d41_0_65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/>
          </a:p>
          <a:p>
            <a:pPr indent="0" lvl="1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2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3" marL="13716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4" marL="18288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5" marL="22860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6" marL="2743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7" marL="3200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8" marL="36576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f028fd0d41_0_7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4" name="Google Shape;174;gf028fd0d41_0_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ES"/>
              <a:t>4 valores ágiles: </a:t>
            </a:r>
            <a:endParaRPr/>
          </a:p>
          <a:p>
            <a:pPr indent="-228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-"/>
            </a:pPr>
            <a:r>
              <a:rPr lang="es-ES"/>
              <a:t>personas sobre procesos</a:t>
            </a:r>
            <a:endParaRPr/>
          </a:p>
          <a:p>
            <a:pPr indent="-228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-"/>
            </a:pPr>
            <a:r>
              <a:rPr lang="es-ES"/>
              <a:t>software funcionando sobre documentación extensiva</a:t>
            </a:r>
            <a:endParaRPr/>
          </a:p>
          <a:p>
            <a:pPr indent="-228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-"/>
            </a:pPr>
            <a:r>
              <a:rPr lang="es-ES"/>
              <a:t>colaborar con el cliente sobre negociación contractual</a:t>
            </a:r>
            <a:endParaRPr/>
          </a:p>
          <a:p>
            <a:pPr indent="-228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-"/>
            </a:pPr>
            <a:r>
              <a:rPr lang="es-ES"/>
              <a:t>respuesta ante el cambio sobre seguir un plan</a:t>
            </a:r>
            <a:endParaRPr/>
          </a:p>
        </p:txBody>
      </p:sp>
      <p:sp>
        <p:nvSpPr>
          <p:cNvPr id="175" name="Google Shape;175;gf028fd0d41_0_71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/>
          </a:p>
          <a:p>
            <a:pPr indent="0" lvl="1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2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3" marL="13716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4" marL="18288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5" marL="22860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6" marL="2743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7" marL="3200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8" marL="36576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f028fd0d41_0_7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1" name="Google Shape;181;gf028fd0d41_0_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82" name="Google Shape;182;gf028fd0d41_0_77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  <a:p>
            <a:pPr indent="0" lvl="1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/>
          </a:p>
          <a:p>
            <a:pPr indent="0" lvl="2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/>
          </a:p>
          <a:p>
            <a:pPr indent="0" lvl="3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/>
          </a:p>
          <a:p>
            <a:pPr indent="0" lvl="4" marL="18288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/>
          </a:p>
          <a:p>
            <a:pPr indent="0" lvl="5" marL="22860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/>
          </a:p>
          <a:p>
            <a:pPr indent="0" lvl="6" marL="2743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/>
          </a:p>
          <a:p>
            <a:pPr indent="0" lvl="7" marL="3200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/>
          </a:p>
          <a:p>
            <a:pPr indent="0" lvl="8" marL="3657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f028fd0d41_0_8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7" name="Google Shape;187;gf028fd0d41_0_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ES"/>
              <a:t>4 valores ágiles: </a:t>
            </a:r>
            <a:endParaRPr/>
          </a:p>
          <a:p>
            <a:pPr indent="-228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-"/>
            </a:pPr>
            <a:r>
              <a:rPr lang="es-ES"/>
              <a:t>personas sobre procesos</a:t>
            </a:r>
            <a:endParaRPr/>
          </a:p>
          <a:p>
            <a:pPr indent="-228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-"/>
            </a:pPr>
            <a:r>
              <a:rPr lang="es-ES"/>
              <a:t>software funcionando sobre documentación extensiva</a:t>
            </a:r>
            <a:endParaRPr/>
          </a:p>
          <a:p>
            <a:pPr indent="-228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-"/>
            </a:pPr>
            <a:r>
              <a:rPr lang="es-ES"/>
              <a:t>colaborar con el cliente sobre negociación contractual</a:t>
            </a:r>
            <a:endParaRPr/>
          </a:p>
          <a:p>
            <a:pPr indent="-228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-"/>
            </a:pPr>
            <a:r>
              <a:rPr lang="es-ES"/>
              <a:t>respuesta ante el cambio sobre seguir un plan</a:t>
            </a:r>
            <a:endParaRPr/>
          </a:p>
        </p:txBody>
      </p:sp>
      <p:sp>
        <p:nvSpPr>
          <p:cNvPr id="188" name="Google Shape;188;gf028fd0d41_0_82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/>
          </a:p>
          <a:p>
            <a:pPr indent="0" lvl="1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2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3" marL="13716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4" marL="18288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5" marL="22860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6" marL="2743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7" marL="3200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8" marL="36576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f028fd0d41_0_8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4" name="Google Shape;194;gf028fd0d41_0_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95" name="Google Shape;195;gf028fd0d41_0_88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  <a:p>
            <a:pPr indent="0" lvl="1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/>
          </a:p>
          <a:p>
            <a:pPr indent="0" lvl="2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/>
          </a:p>
          <a:p>
            <a:pPr indent="0" lvl="3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/>
          </a:p>
          <a:p>
            <a:pPr indent="0" lvl="4" marL="18288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/>
          </a:p>
          <a:p>
            <a:pPr indent="0" lvl="5" marL="22860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/>
          </a:p>
          <a:p>
            <a:pPr indent="0" lvl="6" marL="2743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/>
          </a:p>
          <a:p>
            <a:pPr indent="0" lvl="7" marL="3200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/>
          </a:p>
          <a:p>
            <a:pPr indent="0" lvl="8" marL="3657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8" name="Google Shape;9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ES"/>
              <a:t>4 valores ágiles: </a:t>
            </a:r>
            <a:endParaRPr/>
          </a:p>
          <a:p>
            <a:pPr indent="-228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-"/>
            </a:pPr>
            <a:r>
              <a:rPr lang="es-ES"/>
              <a:t>personas sobre procesos</a:t>
            </a:r>
            <a:endParaRPr/>
          </a:p>
          <a:p>
            <a:pPr indent="-228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-"/>
            </a:pPr>
            <a:r>
              <a:rPr lang="es-ES"/>
              <a:t>software funcionando sobre documentación extensiva</a:t>
            </a:r>
            <a:endParaRPr/>
          </a:p>
          <a:p>
            <a:pPr indent="-228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-"/>
            </a:pPr>
            <a:r>
              <a:rPr lang="es-ES"/>
              <a:t>colaborar con el cliente sobre negociación contractual</a:t>
            </a:r>
            <a:endParaRPr/>
          </a:p>
          <a:p>
            <a:pPr indent="-228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-"/>
            </a:pPr>
            <a:r>
              <a:rPr lang="es-ES"/>
              <a:t>respuesta ante el cambio sobre seguir un plan</a:t>
            </a:r>
            <a:endParaRPr/>
          </a:p>
        </p:txBody>
      </p:sp>
      <p:sp>
        <p:nvSpPr>
          <p:cNvPr id="99" name="Google Shape;99;p2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/>
          </a:p>
          <a:p>
            <a:pPr indent="0" lvl="1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2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3" marL="13716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4" marL="18288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5" marL="22860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6" marL="2743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7" marL="3200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8" marL="36576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f028fd0d41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5" name="Google Shape;105;gf028fd0d4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ES"/>
              <a:t>4 valores ágiles: </a:t>
            </a:r>
            <a:endParaRPr/>
          </a:p>
          <a:p>
            <a:pPr indent="-228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-"/>
            </a:pPr>
            <a:r>
              <a:rPr lang="es-ES"/>
              <a:t>personas sobre procesos</a:t>
            </a:r>
            <a:endParaRPr/>
          </a:p>
          <a:p>
            <a:pPr indent="-228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-"/>
            </a:pPr>
            <a:r>
              <a:rPr lang="es-ES"/>
              <a:t>software funcionando sobre documentación extensiva</a:t>
            </a:r>
            <a:endParaRPr/>
          </a:p>
          <a:p>
            <a:pPr indent="-228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-"/>
            </a:pPr>
            <a:r>
              <a:rPr lang="es-ES"/>
              <a:t>colaborar con el cliente sobre negociación contractual</a:t>
            </a:r>
            <a:endParaRPr/>
          </a:p>
          <a:p>
            <a:pPr indent="-228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-"/>
            </a:pPr>
            <a:r>
              <a:rPr lang="es-ES"/>
              <a:t>respuesta ante el cambio sobre seguir un plan</a:t>
            </a:r>
            <a:endParaRPr/>
          </a:p>
        </p:txBody>
      </p:sp>
      <p:sp>
        <p:nvSpPr>
          <p:cNvPr id="106" name="Google Shape;106;gf028fd0d41_0_0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/>
          </a:p>
          <a:p>
            <a:pPr indent="0" lvl="1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2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3" marL="13716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4" marL="18288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5" marL="22860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6" marL="2743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7" marL="3200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8" marL="36576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f028fd0d41_0_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2" name="Google Shape;112;gf028fd0d41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ES"/>
              <a:t>4 valores ágiles: </a:t>
            </a:r>
            <a:endParaRPr/>
          </a:p>
          <a:p>
            <a:pPr indent="-228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-"/>
            </a:pPr>
            <a:r>
              <a:rPr lang="es-ES"/>
              <a:t>personas sobre procesos</a:t>
            </a:r>
            <a:endParaRPr/>
          </a:p>
          <a:p>
            <a:pPr indent="-228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-"/>
            </a:pPr>
            <a:r>
              <a:rPr lang="es-ES"/>
              <a:t>software funcionando sobre documentación extensiva</a:t>
            </a:r>
            <a:endParaRPr/>
          </a:p>
          <a:p>
            <a:pPr indent="-228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-"/>
            </a:pPr>
            <a:r>
              <a:rPr lang="es-ES"/>
              <a:t>colaborar con el cliente sobre negociación contractual</a:t>
            </a:r>
            <a:endParaRPr/>
          </a:p>
          <a:p>
            <a:pPr indent="-228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-"/>
            </a:pPr>
            <a:r>
              <a:rPr lang="es-ES"/>
              <a:t>respuesta ante el cambio sobre seguir un plan</a:t>
            </a:r>
            <a:endParaRPr/>
          </a:p>
        </p:txBody>
      </p:sp>
      <p:sp>
        <p:nvSpPr>
          <p:cNvPr id="113" name="Google Shape;113;gf028fd0d41_0_6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/>
          </a:p>
          <a:p>
            <a:pPr indent="0" lvl="1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2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3" marL="13716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4" marL="18288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5" marL="22860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6" marL="2743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7" marL="3200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8" marL="36576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f028fd0d41_0_1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9" name="Google Shape;119;gf028fd0d41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ES"/>
              <a:t>4 valores ágiles: </a:t>
            </a:r>
            <a:endParaRPr/>
          </a:p>
          <a:p>
            <a:pPr indent="-228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-"/>
            </a:pPr>
            <a:r>
              <a:rPr lang="es-ES"/>
              <a:t>personas sobre procesos</a:t>
            </a:r>
            <a:endParaRPr/>
          </a:p>
          <a:p>
            <a:pPr indent="-228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-"/>
            </a:pPr>
            <a:r>
              <a:rPr lang="es-ES"/>
              <a:t>software funcionando sobre documentación extensiva</a:t>
            </a:r>
            <a:endParaRPr/>
          </a:p>
          <a:p>
            <a:pPr indent="-228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-"/>
            </a:pPr>
            <a:r>
              <a:rPr lang="es-ES"/>
              <a:t>colaborar con el cliente sobre negociación contractual</a:t>
            </a:r>
            <a:endParaRPr/>
          </a:p>
          <a:p>
            <a:pPr indent="-228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-"/>
            </a:pPr>
            <a:r>
              <a:rPr lang="es-ES"/>
              <a:t>respuesta ante el cambio sobre seguir un plan</a:t>
            </a:r>
            <a:endParaRPr/>
          </a:p>
        </p:txBody>
      </p:sp>
      <p:sp>
        <p:nvSpPr>
          <p:cNvPr id="120" name="Google Shape;120;gf028fd0d41_0_12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/>
          </a:p>
          <a:p>
            <a:pPr indent="0" lvl="1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2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3" marL="13716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4" marL="18288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5" marL="22860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6" marL="2743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7" marL="3200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8" marL="36576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f028fd0d41_0_2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6" name="Google Shape;126;gf028fd0d41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ES"/>
              <a:t>4 valores ágiles: </a:t>
            </a:r>
            <a:endParaRPr/>
          </a:p>
          <a:p>
            <a:pPr indent="-228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-"/>
            </a:pPr>
            <a:r>
              <a:rPr lang="es-ES"/>
              <a:t>personas sobre procesos</a:t>
            </a:r>
            <a:endParaRPr/>
          </a:p>
          <a:p>
            <a:pPr indent="-228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-"/>
            </a:pPr>
            <a:r>
              <a:rPr lang="es-ES"/>
              <a:t>software funcionando sobre documentación extensiva</a:t>
            </a:r>
            <a:endParaRPr/>
          </a:p>
          <a:p>
            <a:pPr indent="-228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-"/>
            </a:pPr>
            <a:r>
              <a:rPr lang="es-ES"/>
              <a:t>colaborar con el cliente sobre negociación contractual</a:t>
            </a:r>
            <a:endParaRPr/>
          </a:p>
          <a:p>
            <a:pPr indent="-228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-"/>
            </a:pPr>
            <a:r>
              <a:rPr lang="es-ES"/>
              <a:t>respuesta ante el cambio sobre seguir un plan</a:t>
            </a:r>
            <a:endParaRPr/>
          </a:p>
        </p:txBody>
      </p:sp>
      <p:sp>
        <p:nvSpPr>
          <p:cNvPr id="127" name="Google Shape;127;gf028fd0d41_0_24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/>
          </a:p>
          <a:p>
            <a:pPr indent="0" lvl="1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2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3" marL="13716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4" marL="18288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5" marL="22860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6" marL="2743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7" marL="3200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8" marL="36576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f028fd0d41_0_3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3" name="Google Shape;133;gf028fd0d41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ES"/>
              <a:t>4 valores ágiles: </a:t>
            </a:r>
            <a:endParaRPr/>
          </a:p>
          <a:p>
            <a:pPr indent="-228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-"/>
            </a:pPr>
            <a:r>
              <a:rPr lang="es-ES"/>
              <a:t>personas sobre procesos</a:t>
            </a:r>
            <a:endParaRPr/>
          </a:p>
          <a:p>
            <a:pPr indent="-228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-"/>
            </a:pPr>
            <a:r>
              <a:rPr lang="es-ES"/>
              <a:t>software funcionando sobre documentación extensiva</a:t>
            </a:r>
            <a:endParaRPr/>
          </a:p>
          <a:p>
            <a:pPr indent="-228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-"/>
            </a:pPr>
            <a:r>
              <a:rPr lang="es-ES"/>
              <a:t>colaborar con el cliente sobre negociación contractual</a:t>
            </a:r>
            <a:endParaRPr/>
          </a:p>
          <a:p>
            <a:pPr indent="-228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-"/>
            </a:pPr>
            <a:r>
              <a:rPr lang="es-ES"/>
              <a:t>respuesta ante el cambio sobre seguir un plan</a:t>
            </a:r>
            <a:endParaRPr/>
          </a:p>
        </p:txBody>
      </p:sp>
      <p:sp>
        <p:nvSpPr>
          <p:cNvPr id="134" name="Google Shape;134;gf028fd0d41_0_30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/>
          </a:p>
          <a:p>
            <a:pPr indent="0" lvl="1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2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3" marL="13716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4" marL="18288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5" marL="22860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6" marL="2743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7" marL="3200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8" marL="36576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f028fd0d41_0_3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0" name="Google Shape;140;gf028fd0d41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ES"/>
              <a:t>4 valores ágiles: </a:t>
            </a:r>
            <a:endParaRPr/>
          </a:p>
          <a:p>
            <a:pPr indent="-228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-"/>
            </a:pPr>
            <a:r>
              <a:rPr lang="es-ES"/>
              <a:t>personas sobre procesos</a:t>
            </a:r>
            <a:endParaRPr/>
          </a:p>
          <a:p>
            <a:pPr indent="-228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-"/>
            </a:pPr>
            <a:r>
              <a:rPr lang="es-ES"/>
              <a:t>software funcionando sobre documentación extensiva</a:t>
            </a:r>
            <a:endParaRPr/>
          </a:p>
          <a:p>
            <a:pPr indent="-228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-"/>
            </a:pPr>
            <a:r>
              <a:rPr lang="es-ES"/>
              <a:t>colaborar con el cliente sobre negociación contractual</a:t>
            </a:r>
            <a:endParaRPr/>
          </a:p>
          <a:p>
            <a:pPr indent="-228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-"/>
            </a:pPr>
            <a:r>
              <a:rPr lang="es-ES"/>
              <a:t>respuesta ante el cambio sobre seguir un plan</a:t>
            </a:r>
            <a:endParaRPr/>
          </a:p>
        </p:txBody>
      </p:sp>
      <p:sp>
        <p:nvSpPr>
          <p:cNvPr id="141" name="Google Shape;141;gf028fd0d41_0_36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/>
          </a:p>
          <a:p>
            <a:pPr indent="0" lvl="1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2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3" marL="13716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4" marL="18288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5" marL="22860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6" marL="2743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7" marL="3200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8" marL="36576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f028fd0d41_0_4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7" name="Google Shape;147;gf028fd0d41_0_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ES"/>
              <a:t>4 valores ágiles: </a:t>
            </a:r>
            <a:endParaRPr/>
          </a:p>
          <a:p>
            <a:pPr indent="-228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-"/>
            </a:pPr>
            <a:r>
              <a:rPr lang="es-ES"/>
              <a:t>personas sobre procesos</a:t>
            </a:r>
            <a:endParaRPr/>
          </a:p>
          <a:p>
            <a:pPr indent="-228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-"/>
            </a:pPr>
            <a:r>
              <a:rPr lang="es-ES"/>
              <a:t>software funcionando sobre documentación extensiva</a:t>
            </a:r>
            <a:endParaRPr/>
          </a:p>
          <a:p>
            <a:pPr indent="-228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-"/>
            </a:pPr>
            <a:r>
              <a:rPr lang="es-ES"/>
              <a:t>colaborar con el cliente sobre negociación contractual</a:t>
            </a:r>
            <a:endParaRPr/>
          </a:p>
          <a:p>
            <a:pPr indent="-228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-"/>
            </a:pPr>
            <a:r>
              <a:rPr lang="es-ES"/>
              <a:t>respuesta ante el cambio sobre seguir un plan</a:t>
            </a:r>
            <a:endParaRPr/>
          </a:p>
        </p:txBody>
      </p:sp>
      <p:sp>
        <p:nvSpPr>
          <p:cNvPr id="148" name="Google Shape;148;gf028fd0d41_0_42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/>
          </a:p>
          <a:p>
            <a:pPr indent="0" lvl="1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2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3" marL="13716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4" marL="18288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5" marL="22860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6" marL="2743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7" marL="3200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  <a:p>
            <a:pPr indent="0" lvl="8" marL="36576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ortadilla 1">
  <p:cSld name="Portadilla 1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8"/>
          <p:cNvSpPr/>
          <p:nvPr/>
        </p:nvSpPr>
        <p:spPr>
          <a:xfrm>
            <a:off x="0" y="620639"/>
            <a:ext cx="12191199" cy="6264000"/>
          </a:xfrm>
          <a:prstGeom prst="rect">
            <a:avLst/>
          </a:prstGeom>
          <a:solidFill>
            <a:srgbClr val="FA4F10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18"/>
          <p:cNvSpPr/>
          <p:nvPr/>
        </p:nvSpPr>
        <p:spPr>
          <a:xfrm>
            <a:off x="4788000" y="147240"/>
            <a:ext cx="7260800" cy="333200"/>
          </a:xfrm>
          <a:prstGeom prst="rect">
            <a:avLst/>
          </a:prstGeom>
          <a:noFill/>
          <a:ln>
            <a:noFill/>
          </a:ln>
        </p:spPr>
        <p:txBody>
          <a:bodyPr anchorCtr="0" anchor="t" bIns="60000" lIns="120000" spcFirstLastPara="1" rIns="120000" wrap="square" tIns="60000">
            <a:no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FA4F10"/>
              </a:buClr>
              <a:buSzPts val="533"/>
              <a:buFont typeface="Titillium Web"/>
              <a:buNone/>
            </a:pPr>
            <a:r>
              <a:rPr b="0" i="0" lang="es-ES" sz="2133" u="none" cap="none" strike="noStrike">
                <a:solidFill>
                  <a:srgbClr val="FA4F10"/>
                </a:solidFill>
                <a:latin typeface="Titillium Web"/>
                <a:ea typeface="Titillium Web"/>
                <a:cs typeface="Titillium Web"/>
                <a:sym typeface="Titillium Web"/>
              </a:rPr>
              <a:t>Scrum para negocio</a:t>
            </a: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7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7" name="Google Shape;67;p27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8" name="Google Shape;68;p2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2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8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8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74" name="Google Shape;74;p28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75" name="Google Shape;75;p2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9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2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30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30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3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3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3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en blanco">
  <p:cSld name="Diapositiva en blanco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0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20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4" name="Google Shape;24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0" name="Google Shape;30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2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2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6" name="Google Shape;36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2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23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23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3" name="Google Shape;43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24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4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9" name="Google Shape;49;p24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0" name="Google Shape;50;p24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1" name="Google Shape;51;p24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2" name="Google Shape;52;p2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2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2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2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2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9.xml"/><Relationship Id="rId10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0.xml"/><Relationship Id="rId1" Type="http://schemas.openxmlformats.org/officeDocument/2006/relationships/image" Target="../media/image1.jp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2.xml"/><Relationship Id="rId16" Type="http://schemas.openxmlformats.org/officeDocument/2006/relationships/theme" Target="../theme/theme1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pic>
        <p:nvPicPr>
          <p:cNvPr descr="Logotipo, nombre de la empresa&#10;&#10;Descripción generada automáticamente" id="15" name="Google Shape;15;p17"/>
          <p:cNvPicPr preferRelativeResize="0"/>
          <p:nvPr/>
        </p:nvPicPr>
        <p:blipFill rotWithShape="1">
          <a:blip r:embed="rId1">
            <a:alphaModFix/>
          </a:blip>
          <a:srcRect b="31992" l="0" r="0" t="23964"/>
          <a:stretch/>
        </p:blipFill>
        <p:spPr>
          <a:xfrm>
            <a:off x="10048875" y="5884401"/>
            <a:ext cx="2143125" cy="94389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n que contiene Texto&#10;&#10;Descripción generada automáticamente" id="16" name="Google Shape;16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6356350"/>
            <a:ext cx="1400732" cy="435551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"/>
          <p:cNvSpPr/>
          <p:nvPr/>
        </p:nvSpPr>
        <p:spPr>
          <a:xfrm>
            <a:off x="440650" y="3937775"/>
            <a:ext cx="5086800" cy="2757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0000" lIns="120000" spcFirstLastPara="1" rIns="120000" wrap="square" tIns="600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0" lang="es-ES" sz="4767" u="none" cap="none" strike="noStrike">
                <a:solidFill>
                  <a:srgbClr val="FFFFFF"/>
                </a:solidFill>
                <a:latin typeface="Montserrat Black"/>
                <a:ea typeface="Montserrat Black"/>
                <a:cs typeface="Montserrat Black"/>
                <a:sym typeface="Montserrat Black"/>
              </a:rPr>
              <a:t>Beneficios</a:t>
            </a:r>
            <a:endParaRPr sz="4767">
              <a:solidFill>
                <a:srgbClr val="FFFFFF"/>
              </a:solidFill>
              <a:latin typeface="Montserrat Black"/>
              <a:ea typeface="Montserrat Black"/>
              <a:cs typeface="Montserrat Black"/>
              <a:sym typeface="Montserrat Black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0" lang="es-ES" sz="4767" u="none" cap="none" strike="noStrike">
                <a:solidFill>
                  <a:srgbClr val="FFFFFF"/>
                </a:solidFill>
                <a:latin typeface="Montserrat Black"/>
                <a:ea typeface="Montserrat Black"/>
                <a:cs typeface="Montserrat Black"/>
                <a:sym typeface="Montserrat Black"/>
              </a:rPr>
              <a:t>de Scrum</a:t>
            </a:r>
            <a:endParaRPr sz="4767">
              <a:solidFill>
                <a:srgbClr val="FFFFFF"/>
              </a:solidFill>
              <a:latin typeface="Montserrat Black"/>
              <a:ea typeface="Montserrat Black"/>
              <a:cs typeface="Montserrat Black"/>
              <a:sym typeface="Montserrat Black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4767">
                <a:solidFill>
                  <a:srgbClr val="FFFFFF"/>
                </a:solidFill>
                <a:latin typeface="Montserrat Black"/>
                <a:ea typeface="Montserrat Black"/>
                <a:cs typeface="Montserrat Black"/>
                <a:sym typeface="Montserrat Black"/>
              </a:rPr>
              <a:t>en empresas</a:t>
            </a:r>
            <a:endParaRPr sz="300">
              <a:latin typeface="Montserrat Black"/>
              <a:ea typeface="Montserrat Black"/>
              <a:cs typeface="Montserrat Black"/>
              <a:sym typeface="Montserrat Black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f028fd0d41_0_48"/>
          <p:cNvSpPr/>
          <p:nvPr/>
        </p:nvSpPr>
        <p:spPr>
          <a:xfrm>
            <a:off x="440650" y="3937775"/>
            <a:ext cx="5086800" cy="2757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0000" lIns="120000" spcFirstLastPara="1" rIns="120000" wrap="square" tIns="600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4767">
                <a:solidFill>
                  <a:srgbClr val="FFFFFF"/>
                </a:solidFill>
                <a:latin typeface="Montserrat Black"/>
                <a:ea typeface="Montserrat Black"/>
                <a:cs typeface="Montserrat Black"/>
                <a:sym typeface="Montserrat Black"/>
              </a:rPr>
              <a:t>Y además...</a:t>
            </a:r>
            <a:endParaRPr sz="300">
              <a:latin typeface="Montserrat Black"/>
              <a:ea typeface="Montserrat Black"/>
              <a:cs typeface="Montserrat Black"/>
              <a:sym typeface="Montserrat Black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f028fd0d41_0_53"/>
          <p:cNvSpPr txBox="1"/>
          <p:nvPr/>
        </p:nvSpPr>
        <p:spPr>
          <a:xfrm>
            <a:off x="1422977" y="469175"/>
            <a:ext cx="8155200" cy="13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4800">
                <a:solidFill>
                  <a:srgbClr val="FF4F10"/>
                </a:solidFill>
                <a:latin typeface="Montserrat"/>
                <a:ea typeface="Montserrat"/>
                <a:cs typeface="Montserrat"/>
                <a:sym typeface="Montserrat"/>
              </a:rPr>
              <a:t>Permite:</a:t>
            </a:r>
            <a:endParaRPr b="1" sz="4800">
              <a:solidFill>
                <a:srgbClr val="FF4F1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64" name="Google Shape;164;gf028fd0d41_0_53"/>
          <p:cNvSpPr txBox="1"/>
          <p:nvPr/>
        </p:nvSpPr>
        <p:spPr>
          <a:xfrm>
            <a:off x="967573" y="1737750"/>
            <a:ext cx="8610600" cy="424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A4F10"/>
              </a:buClr>
              <a:buSzPts val="1800"/>
              <a:buFont typeface="Montserrat"/>
              <a:buAutoNum type="arabicPeriod"/>
            </a:pPr>
            <a:r>
              <a:rPr b="1" lang="es-ES" sz="1800">
                <a:solidFill>
                  <a:srgbClr val="FA4F10"/>
                </a:solidFill>
                <a:latin typeface="Montserrat"/>
                <a:ea typeface="Montserrat"/>
                <a:cs typeface="Montserrat"/>
                <a:sym typeface="Montserrat"/>
              </a:rPr>
              <a:t>Dimensionar mejor los proyectos: </a:t>
            </a:r>
            <a:r>
              <a:rPr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Mediante entregas iterativas e incrementales en pequeños bloques más gestionables que si tratamos de abarcar un proyecto entero de principio a fin.</a:t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4572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Se identifican fácilmente los objetivos y los riesgos en cada sprint.</a:t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 </a:t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A4F10"/>
              </a:buClr>
              <a:buSzPts val="1800"/>
              <a:buFont typeface="Montserrat"/>
              <a:buAutoNum type="arabicPeriod"/>
            </a:pPr>
            <a:r>
              <a:rPr b="1" lang="es-ES" sz="1800">
                <a:solidFill>
                  <a:srgbClr val="FA4F10"/>
                </a:solidFill>
                <a:latin typeface="Montserrat"/>
                <a:ea typeface="Montserrat"/>
                <a:cs typeface="Montserrat"/>
                <a:sym typeface="Montserrat"/>
              </a:rPr>
              <a:t>Fecha de entrega de proyecto realista</a:t>
            </a:r>
            <a:endParaRPr b="1" sz="1800">
              <a:solidFill>
                <a:srgbClr val="FA4F1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Cuando se ejecuta un proyecto, uno gran error es asumir una entrega demasiado ajustada. En proyectos largos y  complejos, surgen imprevistos e incertidumbres que retrasan la entrega.</a:t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Al segmentar el objetivo a entregar en historias de usuario mas pequeñas, se consigue que los márgenes de error sean menores. En consecuencia, las fechas de entrega finales se ajustan  más a lo planificado.</a:t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f028fd0d41_0_65"/>
          <p:cNvSpPr txBox="1"/>
          <p:nvPr/>
        </p:nvSpPr>
        <p:spPr>
          <a:xfrm>
            <a:off x="1422977" y="469175"/>
            <a:ext cx="8155200" cy="13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4800">
                <a:solidFill>
                  <a:srgbClr val="FF4F10"/>
                </a:solidFill>
                <a:latin typeface="Montserrat"/>
                <a:ea typeface="Montserrat"/>
                <a:cs typeface="Montserrat"/>
                <a:sym typeface="Montserrat"/>
              </a:rPr>
              <a:t>Permite:</a:t>
            </a:r>
            <a:endParaRPr b="1" sz="4800">
              <a:solidFill>
                <a:srgbClr val="FF4F1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71" name="Google Shape;171;gf028fd0d41_0_65"/>
          <p:cNvSpPr txBox="1"/>
          <p:nvPr/>
        </p:nvSpPr>
        <p:spPr>
          <a:xfrm>
            <a:off x="967573" y="1737750"/>
            <a:ext cx="8610600" cy="424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800">
                <a:solidFill>
                  <a:srgbClr val="FA4F10"/>
                </a:solidFill>
                <a:latin typeface="Montserrat"/>
                <a:ea typeface="Montserrat"/>
                <a:cs typeface="Montserrat"/>
                <a:sym typeface="Montserrat"/>
              </a:rPr>
              <a:t>3. </a:t>
            </a:r>
            <a:r>
              <a:rPr b="1" lang="es-ES" sz="1800">
                <a:solidFill>
                  <a:srgbClr val="FA4F10"/>
                </a:solidFill>
                <a:latin typeface="Montserrat"/>
                <a:ea typeface="Montserrat"/>
                <a:cs typeface="Montserrat"/>
                <a:sym typeface="Montserrat"/>
              </a:rPr>
              <a:t>Rápido aprendizaje del equipos</a:t>
            </a:r>
            <a:r>
              <a:rPr b="1" lang="es-ES" sz="1800">
                <a:solidFill>
                  <a:srgbClr val="FA4F10"/>
                </a:solidFill>
                <a:latin typeface="Montserrat"/>
                <a:ea typeface="Montserrat"/>
                <a:cs typeface="Montserrat"/>
                <a:sym typeface="Montserrat"/>
              </a:rPr>
              <a:t>: </a:t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Los sprints se realizan en 2 semanas normalmente (85% de los casos), esto conlleva que se obtenga un aprendizaje y mejora continua (best practices) que pueda ser usado en los próximos sprints del proyecto.</a:t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 </a:t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Se va aprendiendo y corrigiendo los errores, según se desarrolla el propio proyecto.</a:t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800">
                <a:solidFill>
                  <a:srgbClr val="FA4F10"/>
                </a:solidFill>
                <a:latin typeface="Montserrat"/>
                <a:ea typeface="Montserrat"/>
                <a:cs typeface="Montserrat"/>
                <a:sym typeface="Montserrat"/>
              </a:rPr>
              <a:t>4. Feedbacks rápidos y precisos</a:t>
            </a:r>
            <a:endParaRPr b="1" sz="1800">
              <a:solidFill>
                <a:srgbClr val="FA4F1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Gracias a dinámicas de equipo diarias (15 min) donde el equipo se junta y habla de:</a:t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"/>
              <a:buChar char="●"/>
            </a:pPr>
            <a:r>
              <a:rPr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Lo qué hizo ayer para conseguir el objetivo del sprint</a:t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"/>
              <a:buChar char="●"/>
            </a:pPr>
            <a:r>
              <a:rPr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Lo qué se va a hacer hoy para conseguir el objetivo del sprint</a:t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"/>
              <a:buChar char="●"/>
            </a:pPr>
            <a:r>
              <a:rPr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los impedimentos que tiene.</a:t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f028fd0d41_0_71"/>
          <p:cNvSpPr txBox="1"/>
          <p:nvPr/>
        </p:nvSpPr>
        <p:spPr>
          <a:xfrm>
            <a:off x="1422977" y="469175"/>
            <a:ext cx="8155200" cy="13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4800">
                <a:solidFill>
                  <a:srgbClr val="FF4F10"/>
                </a:solidFill>
                <a:latin typeface="Montserrat"/>
                <a:ea typeface="Montserrat"/>
                <a:cs typeface="Montserrat"/>
                <a:sym typeface="Montserrat"/>
              </a:rPr>
              <a:t>Permite:</a:t>
            </a:r>
            <a:endParaRPr b="1" sz="4800">
              <a:solidFill>
                <a:srgbClr val="FF4F1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78" name="Google Shape;178;gf028fd0d41_0_71"/>
          <p:cNvSpPr txBox="1"/>
          <p:nvPr/>
        </p:nvSpPr>
        <p:spPr>
          <a:xfrm>
            <a:off x="967573" y="1737750"/>
            <a:ext cx="8610600" cy="397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800">
                <a:solidFill>
                  <a:srgbClr val="FA4F10"/>
                </a:solidFill>
                <a:latin typeface="Montserrat"/>
                <a:ea typeface="Montserrat"/>
                <a:cs typeface="Montserrat"/>
                <a:sym typeface="Montserrat"/>
              </a:rPr>
              <a:t>5. Obtención de un producto mínimo viable (MVP)</a:t>
            </a:r>
            <a:endParaRPr b="1" sz="1800">
              <a:solidFill>
                <a:srgbClr val="FA4F1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No es necesario tener el producto completamente acabado para ponerlo en marcha. Es lo suficientemente bueno y ofrece las garantías necesarias para lanzarlo al mercado.</a:t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Es el mercado el encargado de testarlo y ofrecer feedback, permitiendo sacar actualizaciones a necesidades específicas y reales del público objetivo.</a:t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 </a:t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800">
                <a:solidFill>
                  <a:srgbClr val="FA4F10"/>
                </a:solidFill>
                <a:latin typeface="Montserrat"/>
                <a:ea typeface="Montserrat"/>
                <a:cs typeface="Montserrat"/>
                <a:sym typeface="Montserrat"/>
              </a:rPr>
              <a:t>6. Autonomía y responsabilidad</a:t>
            </a:r>
            <a:endParaRPr b="1" sz="1800">
              <a:solidFill>
                <a:srgbClr val="FA4F1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Se implica a todas las partes de un proyecto: compañeros, cliente, proveedores… se fomenta la responsabilidad dentro del equipo y proporciona un alto nivel de autonomía.</a:t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f028fd0d41_0_77"/>
          <p:cNvSpPr/>
          <p:nvPr/>
        </p:nvSpPr>
        <p:spPr>
          <a:xfrm>
            <a:off x="440650" y="3937775"/>
            <a:ext cx="5086800" cy="2757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0000" lIns="120000" spcFirstLastPara="1" rIns="120000" wrap="square" tIns="60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4767">
                <a:solidFill>
                  <a:srgbClr val="FFFFFF"/>
                </a:solidFill>
                <a:latin typeface="Montserrat Black"/>
                <a:ea typeface="Montserrat Black"/>
                <a:cs typeface="Montserrat Black"/>
                <a:sym typeface="Montserrat Black"/>
              </a:rPr>
              <a:t>Scrum en pymes</a:t>
            </a:r>
            <a:endParaRPr sz="4767">
              <a:solidFill>
                <a:srgbClr val="FFFFFF"/>
              </a:solidFill>
              <a:latin typeface="Montserrat Black"/>
              <a:ea typeface="Montserrat Black"/>
              <a:cs typeface="Montserrat Black"/>
              <a:sym typeface="Montserrat Black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f028fd0d41_0_82"/>
          <p:cNvSpPr txBox="1"/>
          <p:nvPr/>
        </p:nvSpPr>
        <p:spPr>
          <a:xfrm>
            <a:off x="1422977" y="469175"/>
            <a:ext cx="8155200" cy="13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4800">
                <a:solidFill>
                  <a:srgbClr val="FF4F10"/>
                </a:solidFill>
                <a:latin typeface="Montserrat"/>
                <a:ea typeface="Montserrat"/>
                <a:cs typeface="Montserrat"/>
                <a:sym typeface="Montserrat"/>
              </a:rPr>
              <a:t>Scrum para pymes:</a:t>
            </a:r>
            <a:endParaRPr b="1" sz="4800">
              <a:solidFill>
                <a:srgbClr val="FF4F1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91" name="Google Shape;191;gf028fd0d41_0_82"/>
          <p:cNvSpPr txBox="1"/>
          <p:nvPr/>
        </p:nvSpPr>
        <p:spPr>
          <a:xfrm>
            <a:off x="967575" y="1399500"/>
            <a:ext cx="9963600" cy="4525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El marco de trabajo Scrum permite realizar proyectos de cualquier índole y para </a:t>
            </a:r>
            <a:r>
              <a:rPr b="1" lang="es-ES" sz="1800">
                <a:solidFill>
                  <a:srgbClr val="FA4F10"/>
                </a:solidFill>
                <a:latin typeface="Montserrat"/>
                <a:ea typeface="Montserrat"/>
                <a:cs typeface="Montserrat"/>
                <a:sym typeface="Montserrat"/>
              </a:rPr>
              <a:t>todo tipo de industria</a:t>
            </a:r>
            <a:r>
              <a:rPr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, lo cual hace que si una Pyme tiene proyectos de desarrollo puede usarlo como base en la gestión y ejecución de sus proyectos.</a:t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Los líderes de empresas pueden comunicarse de una forma clara en base a los requerimientos diarios de sus clientes, </a:t>
            </a:r>
            <a:r>
              <a:rPr b="1" lang="es-ES" sz="1800">
                <a:solidFill>
                  <a:srgbClr val="FA4F10"/>
                </a:solidFill>
                <a:latin typeface="Montserrat"/>
                <a:ea typeface="Montserrat"/>
                <a:cs typeface="Montserrat"/>
                <a:sym typeface="Montserrat"/>
              </a:rPr>
              <a:t>conducen a sus organizaciones transparentemente</a:t>
            </a:r>
            <a:r>
              <a:rPr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y el </a:t>
            </a:r>
            <a:r>
              <a:rPr b="1" lang="es-ES" sz="1800">
                <a:solidFill>
                  <a:srgbClr val="FA4F10"/>
                </a:solidFill>
                <a:latin typeface="Montserrat"/>
                <a:ea typeface="Montserrat"/>
                <a:cs typeface="Montserrat"/>
                <a:sym typeface="Montserrat"/>
              </a:rPr>
              <a:t>equipo se vuelve autoorganizado.</a:t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Está diseñada para trabajar en proyectos complejos y complicados de alta incertidumbre, que requieren </a:t>
            </a:r>
            <a:r>
              <a:rPr b="1" lang="es-ES" sz="1800">
                <a:solidFill>
                  <a:srgbClr val="FA4F10"/>
                </a:solidFill>
                <a:latin typeface="Montserrat"/>
                <a:ea typeface="Montserrat"/>
                <a:cs typeface="Montserrat"/>
                <a:sym typeface="Montserrat"/>
              </a:rPr>
              <a:t>resultados a corto plazo, </a:t>
            </a:r>
            <a:r>
              <a:rPr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es por ello que empresas grandes de tecnología como Google o Apple lo han adoptado como su principal framework.</a:t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La </a:t>
            </a:r>
            <a:r>
              <a:rPr b="1" lang="es-ES" sz="1800">
                <a:solidFill>
                  <a:srgbClr val="FA4F10"/>
                </a:solidFill>
                <a:latin typeface="Montserrat"/>
                <a:ea typeface="Montserrat"/>
                <a:cs typeface="Montserrat"/>
                <a:sym typeface="Montserrat"/>
              </a:rPr>
              <a:t>reducción en los gastos de operación</a:t>
            </a:r>
            <a:r>
              <a:rPr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en algunas ocasiones es hasta del 50%, lo que lleva a realizar otras inversiones en esas empresas y a los miembros del equipo Scrum recibir un mejor salario por sus servicios y sus resultados.</a:t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f028fd0d41_0_88"/>
          <p:cNvSpPr/>
          <p:nvPr/>
        </p:nvSpPr>
        <p:spPr>
          <a:xfrm>
            <a:off x="440650" y="3937775"/>
            <a:ext cx="5086800" cy="2757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0000" lIns="120000" spcFirstLastPara="1" rIns="120000" wrap="square" tIns="60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4767">
                <a:solidFill>
                  <a:srgbClr val="FFFFFF"/>
                </a:solidFill>
                <a:latin typeface="Montserrat Black"/>
                <a:ea typeface="Montserrat Black"/>
                <a:cs typeface="Montserrat Black"/>
                <a:sym typeface="Montserrat Black"/>
              </a:rPr>
              <a:t>Empresas que usan Scrum</a:t>
            </a:r>
            <a:endParaRPr sz="4767">
              <a:solidFill>
                <a:srgbClr val="FFFFFF"/>
              </a:solidFill>
              <a:latin typeface="Montserrat Black"/>
              <a:ea typeface="Montserrat Black"/>
              <a:cs typeface="Montserrat Black"/>
              <a:sym typeface="Montserrat Black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767">
              <a:solidFill>
                <a:srgbClr val="FFFFFF"/>
              </a:solidFill>
              <a:latin typeface="Montserrat Black"/>
              <a:ea typeface="Montserrat Black"/>
              <a:cs typeface="Montserrat Black"/>
              <a:sym typeface="Montserrat Black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2" name="Google Shape;202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47887" y="538162"/>
            <a:ext cx="7896225" cy="5781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 txBox="1"/>
          <p:nvPr/>
        </p:nvSpPr>
        <p:spPr>
          <a:xfrm>
            <a:off x="1422977" y="469175"/>
            <a:ext cx="8155200" cy="13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4800">
                <a:solidFill>
                  <a:srgbClr val="FF4F10"/>
                </a:solidFill>
                <a:latin typeface="Montserrat"/>
                <a:ea typeface="Montserrat"/>
                <a:cs typeface="Montserrat"/>
                <a:sym typeface="Montserrat"/>
              </a:rPr>
              <a:t>Entrega de resultados</a:t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00B0F0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sp>
        <p:nvSpPr>
          <p:cNvPr id="102" name="Google Shape;102;p2"/>
          <p:cNvSpPr txBox="1"/>
          <p:nvPr/>
        </p:nvSpPr>
        <p:spPr>
          <a:xfrm>
            <a:off x="967575" y="1949175"/>
            <a:ext cx="8762700" cy="286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"/>
              <a:buChar char="●"/>
            </a:pPr>
            <a:r>
              <a:rPr i="0"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Gracias a la entrega iterativa e incremental </a:t>
            </a:r>
            <a:r>
              <a:rPr b="1" i="0" lang="es-ES" sz="1800">
                <a:solidFill>
                  <a:srgbClr val="FA4F10"/>
                </a:solidFill>
                <a:latin typeface="Montserrat"/>
                <a:ea typeface="Montserrat"/>
                <a:cs typeface="Montserrat"/>
                <a:sym typeface="Montserrat"/>
              </a:rPr>
              <a:t>cada 2 o 4 semanas</a:t>
            </a:r>
            <a:r>
              <a:rPr i="0"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por parte del equipo de trabajo, el cliente tiene la oportunidad de comprobar regularmente si se están cumpliendo sus expectativas.</a:t>
            </a:r>
            <a:endParaRPr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429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"/>
              <a:buChar char="●"/>
            </a:pPr>
            <a:r>
              <a:rPr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L</a:t>
            </a:r>
            <a:r>
              <a:rPr i="0"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os resultados se obtienen</a:t>
            </a:r>
            <a:r>
              <a:rPr b="1" lang="es-ES" sz="1800">
                <a:solidFill>
                  <a:srgbClr val="FA4F10"/>
                </a:solidFill>
                <a:latin typeface="Montserrat"/>
                <a:ea typeface="Montserrat"/>
                <a:cs typeface="Montserrat"/>
                <a:sym typeface="Montserrat"/>
              </a:rPr>
              <a:t> antes de la entrega final</a:t>
            </a:r>
            <a:r>
              <a:rPr i="0"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, con lo cual, se puede utilizar el producto prácticamente desde </a:t>
            </a:r>
            <a:r>
              <a:rPr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los primeros sprints.</a:t>
            </a:r>
            <a:endParaRPr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0"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429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"/>
              <a:buChar char="●"/>
            </a:pPr>
            <a:r>
              <a:rPr i="0"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Teniendo en cuenta que el marco de trabajo Scrum se basa en la adaptación y la capacidad de cambio, </a:t>
            </a:r>
            <a:r>
              <a:rPr b="1" lang="es-ES" sz="1800">
                <a:solidFill>
                  <a:srgbClr val="FA4F10"/>
                </a:solidFill>
                <a:latin typeface="Montserrat"/>
                <a:ea typeface="Montserrat"/>
                <a:cs typeface="Montserrat"/>
                <a:sym typeface="Montserrat"/>
              </a:rPr>
              <a:t>el cliente puede redirigir el proyecto </a:t>
            </a:r>
            <a:r>
              <a:rPr i="0"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en función de factores que considere relevantes.</a:t>
            </a:r>
            <a:endParaRPr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f028fd0d41_0_0"/>
          <p:cNvSpPr txBox="1"/>
          <p:nvPr/>
        </p:nvSpPr>
        <p:spPr>
          <a:xfrm>
            <a:off x="1422977" y="469175"/>
            <a:ext cx="8155200" cy="13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b="1" lang="es-ES" sz="4800">
                <a:solidFill>
                  <a:srgbClr val="FF4F10"/>
                </a:solidFill>
                <a:latin typeface="Montserrat"/>
                <a:ea typeface="Montserrat"/>
                <a:cs typeface="Montserrat"/>
                <a:sym typeface="Montserrat"/>
              </a:rPr>
              <a:t>Productividad</a:t>
            </a:r>
            <a:endParaRPr b="1" sz="4800">
              <a:solidFill>
                <a:srgbClr val="FF4F1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00B0F0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sp>
        <p:nvSpPr>
          <p:cNvPr id="109" name="Google Shape;109;gf028fd0d41_0_0"/>
          <p:cNvSpPr txBox="1"/>
          <p:nvPr/>
        </p:nvSpPr>
        <p:spPr>
          <a:xfrm>
            <a:off x="967573" y="1949175"/>
            <a:ext cx="8610600" cy="3140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"/>
              <a:buChar char="●"/>
            </a:pPr>
            <a:r>
              <a:rPr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Uno de los beneficios más importantes está vinculado directamente con la </a:t>
            </a:r>
            <a:r>
              <a:rPr b="1" lang="es-ES" sz="1800">
                <a:solidFill>
                  <a:srgbClr val="FA4F10"/>
                </a:solidFill>
                <a:latin typeface="Montserrat"/>
                <a:ea typeface="Montserrat"/>
                <a:cs typeface="Montserrat"/>
                <a:sym typeface="Montserrat"/>
              </a:rPr>
              <a:t>productividad de los equipos</a:t>
            </a:r>
            <a:r>
              <a:rPr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y la </a:t>
            </a:r>
            <a:r>
              <a:rPr b="1" lang="es-ES" sz="1800">
                <a:solidFill>
                  <a:srgbClr val="FA4F10"/>
                </a:solidFill>
                <a:latin typeface="Montserrat"/>
                <a:ea typeface="Montserrat"/>
                <a:cs typeface="Montserrat"/>
                <a:sym typeface="Montserrat"/>
              </a:rPr>
              <a:t>calidad técnica y visual de los proyectos. </a:t>
            </a:r>
            <a:endParaRPr b="1" sz="1800">
              <a:solidFill>
                <a:srgbClr val="FA4F1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"/>
              <a:buChar char="●"/>
            </a:pPr>
            <a:r>
              <a:rPr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A medida que avanza el proyecto, el equipo va </a:t>
            </a:r>
            <a:r>
              <a:rPr b="1" lang="es-ES" sz="1800">
                <a:solidFill>
                  <a:srgbClr val="FA4F10"/>
                </a:solidFill>
                <a:latin typeface="Montserrat"/>
                <a:ea typeface="Montserrat"/>
                <a:cs typeface="Montserrat"/>
                <a:sym typeface="Montserrat"/>
              </a:rPr>
              <a:t>mejorando su forma de trabajar,</a:t>
            </a:r>
            <a:r>
              <a:rPr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sincronizando las tareas diarias y resolviendo los problemas de forma conjunta.</a:t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"/>
              <a:buChar char="●"/>
            </a:pPr>
            <a:r>
              <a:rPr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A ello hay que sumarle que las personas trabajan de forma más eficiente cuando hay un objetivo y una fecha fin de sprin  (fecha de entrega) en el </a:t>
            </a:r>
            <a:r>
              <a:rPr b="1" lang="es-ES" sz="1800">
                <a:solidFill>
                  <a:srgbClr val="FA4F10"/>
                </a:solidFill>
                <a:latin typeface="Montserrat"/>
                <a:ea typeface="Montserrat"/>
                <a:cs typeface="Montserrat"/>
                <a:sym typeface="Montserrat"/>
              </a:rPr>
              <a:t>corto plazo.</a:t>
            </a:r>
            <a:endParaRPr b="1" sz="1800">
              <a:solidFill>
                <a:srgbClr val="FA4F1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f028fd0d41_0_6"/>
          <p:cNvSpPr txBox="1"/>
          <p:nvPr/>
        </p:nvSpPr>
        <p:spPr>
          <a:xfrm>
            <a:off x="1422977" y="469175"/>
            <a:ext cx="8155200" cy="13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b="1" lang="es-ES" sz="4800">
                <a:solidFill>
                  <a:srgbClr val="FF4F10"/>
                </a:solidFill>
                <a:latin typeface="Montserrat"/>
                <a:ea typeface="Montserrat"/>
                <a:cs typeface="Montserrat"/>
                <a:sym typeface="Montserrat"/>
              </a:rPr>
              <a:t>Vínculo entre el cliente y equipo</a:t>
            </a:r>
            <a:endParaRPr b="1" sz="4800">
              <a:solidFill>
                <a:srgbClr val="FF4F1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00B0F0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sp>
        <p:nvSpPr>
          <p:cNvPr id="116" name="Google Shape;116;gf028fd0d41_0_6"/>
          <p:cNvSpPr txBox="1"/>
          <p:nvPr/>
        </p:nvSpPr>
        <p:spPr>
          <a:xfrm>
            <a:off x="967573" y="2380425"/>
            <a:ext cx="8610600" cy="203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"/>
              <a:buChar char="●"/>
            </a:pPr>
            <a:r>
              <a:rPr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Existe un vínculo muy estrecho entre los stakeholders (el cliente, departamentos involucrados,…)  y el equipo de trabajo. </a:t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"/>
              <a:buChar char="●"/>
            </a:pPr>
            <a:r>
              <a:rPr b="1" lang="es-ES" sz="1800">
                <a:solidFill>
                  <a:srgbClr val="FA4F10"/>
                </a:solidFill>
                <a:latin typeface="Montserrat"/>
                <a:ea typeface="Montserrat"/>
                <a:cs typeface="Montserrat"/>
                <a:sym typeface="Montserrat"/>
              </a:rPr>
              <a:t>Todos conocen cuál es el objetivo</a:t>
            </a:r>
            <a:r>
              <a:rPr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, tanto a corto como a largo plazo. De este modo, el proyecto se enriquece gracias a la motivación, implicación, …sobre todo las aportaciones personales y profesionales de todos los integrantes del equipo.</a:t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f028fd0d41_0_12"/>
          <p:cNvSpPr txBox="1"/>
          <p:nvPr/>
        </p:nvSpPr>
        <p:spPr>
          <a:xfrm>
            <a:off x="1422977" y="469175"/>
            <a:ext cx="8155200" cy="13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4800">
                <a:solidFill>
                  <a:srgbClr val="FF4F10"/>
                </a:solidFill>
                <a:latin typeface="Montserrat"/>
                <a:ea typeface="Montserrat"/>
                <a:cs typeface="Montserrat"/>
                <a:sym typeface="Montserrat"/>
              </a:rPr>
              <a:t>Motivación</a:t>
            </a:r>
            <a:endParaRPr sz="4800">
              <a:solidFill>
                <a:srgbClr val="FF4F10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sp>
        <p:nvSpPr>
          <p:cNvPr id="123" name="Google Shape;123;gf028fd0d41_0_12"/>
          <p:cNvSpPr txBox="1"/>
          <p:nvPr/>
        </p:nvSpPr>
        <p:spPr>
          <a:xfrm>
            <a:off x="967573" y="1500975"/>
            <a:ext cx="8610600" cy="507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"/>
              <a:buChar char="●"/>
            </a:pPr>
            <a:r>
              <a:rPr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Los miembros del equipo tienen plena libertad para hacer uso de su creatividad a la hora de resolver problemas y organizar el trabajo, lo que favorece la </a:t>
            </a:r>
            <a:r>
              <a:rPr b="1" lang="es-ES" sz="1800">
                <a:solidFill>
                  <a:srgbClr val="FA4F10"/>
                </a:solidFill>
                <a:latin typeface="Montserrat"/>
                <a:ea typeface="Montserrat"/>
                <a:cs typeface="Montserrat"/>
                <a:sym typeface="Montserrat"/>
              </a:rPr>
              <a:t>motivación</a:t>
            </a:r>
            <a:r>
              <a:rPr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y con ello, la </a:t>
            </a:r>
            <a:r>
              <a:rPr b="1" lang="es-ES" sz="1800">
                <a:solidFill>
                  <a:srgbClr val="FA4F10"/>
                </a:solidFill>
                <a:latin typeface="Montserrat"/>
                <a:ea typeface="Montserrat"/>
                <a:cs typeface="Montserrat"/>
                <a:sym typeface="Montserrat"/>
              </a:rPr>
              <a:t>productividad. </a:t>
            </a:r>
            <a:endParaRPr b="1" sz="1800">
              <a:solidFill>
                <a:srgbClr val="FA4F1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"/>
              <a:buChar char="●"/>
            </a:pPr>
            <a:r>
              <a:rPr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Además, el hecho de ver objetivos a corto plazo conseguidos </a:t>
            </a:r>
            <a:r>
              <a:rPr b="1" lang="es-ES" sz="1800">
                <a:solidFill>
                  <a:srgbClr val="FA4F10"/>
                </a:solidFill>
                <a:latin typeface="Montserrat"/>
                <a:ea typeface="Montserrat"/>
                <a:cs typeface="Montserrat"/>
                <a:sym typeface="Montserrat"/>
              </a:rPr>
              <a:t>en cada uno de los “sprints”</a:t>
            </a:r>
            <a:r>
              <a:rPr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también resulta muy motivador.</a:t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"/>
              <a:buChar char="●"/>
            </a:pPr>
            <a:r>
              <a:rPr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En un mundo de cambio constante, los clientes y las empresas exigen nuevas formas de gestión que obtengan </a:t>
            </a:r>
            <a:r>
              <a:rPr b="1" lang="es-ES" sz="1800">
                <a:solidFill>
                  <a:srgbClr val="FA4F10"/>
                </a:solidFill>
                <a:latin typeface="Montserrat"/>
                <a:ea typeface="Montserrat"/>
                <a:cs typeface="Montserrat"/>
                <a:sym typeface="Montserrat"/>
              </a:rPr>
              <a:t>el máximo rendimiento de las personas.</a:t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"/>
              <a:buChar char="●"/>
            </a:pPr>
            <a:r>
              <a:rPr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Así, gracias al uso adecuado de Scrum, se crean equipos de trabajo y una serie de tareas que se desarrollan en ciclos cortos de tiempo, llamados “sprints”.</a:t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"/>
              <a:buChar char="●"/>
            </a:pPr>
            <a:r>
              <a:rPr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El equipo está autogestionado por los miembros que lo componen, y las tareas se establecen en orden de importancia. Así, </a:t>
            </a:r>
            <a:r>
              <a:rPr b="1" lang="es-ES" sz="1800">
                <a:solidFill>
                  <a:srgbClr val="FA4F10"/>
                </a:solidFill>
                <a:latin typeface="Montserrat"/>
                <a:ea typeface="Montserrat"/>
                <a:cs typeface="Montserrat"/>
                <a:sym typeface="Montserrat"/>
              </a:rPr>
              <a:t>lo prioritario se realiza al inicio del sprint.</a:t>
            </a:r>
            <a:endParaRPr b="1" sz="1800">
              <a:solidFill>
                <a:srgbClr val="FA4F1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f028fd0d41_0_24"/>
          <p:cNvSpPr txBox="1"/>
          <p:nvPr/>
        </p:nvSpPr>
        <p:spPr>
          <a:xfrm>
            <a:off x="1422977" y="469175"/>
            <a:ext cx="8155200" cy="13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b="1" lang="es-ES" sz="4800">
                <a:solidFill>
                  <a:srgbClr val="FF4F10"/>
                </a:solidFill>
                <a:latin typeface="Montserrat"/>
                <a:ea typeface="Montserrat"/>
                <a:cs typeface="Montserrat"/>
                <a:sym typeface="Montserrat"/>
              </a:rPr>
              <a:t>Equipos enfocados a resultados</a:t>
            </a:r>
            <a:endParaRPr b="1" sz="4800">
              <a:solidFill>
                <a:srgbClr val="FF4F1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00B0F0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sp>
        <p:nvSpPr>
          <p:cNvPr id="130" name="Google Shape;130;gf028fd0d41_0_24"/>
          <p:cNvSpPr txBox="1"/>
          <p:nvPr/>
        </p:nvSpPr>
        <p:spPr>
          <a:xfrm>
            <a:off x="967573" y="2380425"/>
            <a:ext cx="8610600" cy="369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Char char="●"/>
            </a:pPr>
            <a:r>
              <a:rPr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Una de las condiciones y punto clave para que la metodología se lleve como se debe es el </a:t>
            </a:r>
            <a:r>
              <a:rPr b="1" lang="es-ES" sz="1800">
                <a:solidFill>
                  <a:srgbClr val="FA4F10"/>
                </a:solidFill>
                <a:latin typeface="Montserrat"/>
                <a:ea typeface="Montserrat"/>
                <a:cs typeface="Montserrat"/>
                <a:sym typeface="Montserrat"/>
              </a:rPr>
              <a:t>equipo</a:t>
            </a:r>
            <a:r>
              <a:rPr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, para ello cada uno de sus integrantes debe ser </a:t>
            </a:r>
            <a:r>
              <a:rPr b="1" lang="es-ES" sz="1800">
                <a:solidFill>
                  <a:srgbClr val="FA4F10"/>
                </a:solidFill>
                <a:latin typeface="Montserrat"/>
                <a:ea typeface="Montserrat"/>
                <a:cs typeface="Montserrat"/>
                <a:sym typeface="Montserrat"/>
              </a:rPr>
              <a:t>especialista</a:t>
            </a:r>
            <a:r>
              <a:rPr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en algo y sin problemas de ayudar a sus compañero si es que se tiene un conocimiento similar a ello,</a:t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"/>
              <a:buChar char="●"/>
            </a:pPr>
            <a:r>
              <a:rPr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Al ser un equipo, </a:t>
            </a:r>
            <a:r>
              <a:rPr b="1" lang="es-ES" sz="1800">
                <a:solidFill>
                  <a:srgbClr val="FA4F10"/>
                </a:solidFill>
                <a:latin typeface="Montserrat"/>
                <a:ea typeface="Montserrat"/>
                <a:cs typeface="Montserrat"/>
                <a:sym typeface="Montserrat"/>
              </a:rPr>
              <a:t>los éxitos y fracasos son de todos</a:t>
            </a:r>
            <a:r>
              <a:rPr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, de esta manera al ver entregables funcionales el equipo se motiva con el desarrollo o ejecución de un proyecto. </a:t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ontserrat"/>
              <a:buChar char="●"/>
            </a:pPr>
            <a:r>
              <a:rPr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Se ha comprobado que </a:t>
            </a:r>
            <a:r>
              <a:rPr b="1" lang="es-ES" sz="1800">
                <a:solidFill>
                  <a:srgbClr val="FA4F10"/>
                </a:solidFill>
                <a:latin typeface="Montserrat"/>
                <a:ea typeface="Montserrat"/>
                <a:cs typeface="Montserrat"/>
                <a:sym typeface="Montserrat"/>
              </a:rPr>
              <a:t>equipos enfocados a resultados generan hasta 45% más resultados positivos</a:t>
            </a:r>
            <a:r>
              <a:rPr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que los equipos que trabajan sin un objetivo claro que los anime a entregar las historias de usuario en tiempo de sprint.</a:t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f028fd0d41_0_30"/>
          <p:cNvSpPr txBox="1"/>
          <p:nvPr/>
        </p:nvSpPr>
        <p:spPr>
          <a:xfrm>
            <a:off x="1422977" y="469175"/>
            <a:ext cx="8155200" cy="13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4800">
                <a:solidFill>
                  <a:srgbClr val="FF4F10"/>
                </a:solidFill>
                <a:latin typeface="Montserrat"/>
                <a:ea typeface="Montserrat"/>
                <a:cs typeface="Montserrat"/>
                <a:sym typeface="Montserrat"/>
              </a:rPr>
              <a:t>Mejor servicio al cliente</a:t>
            </a:r>
            <a:endParaRPr b="1" sz="4800">
              <a:solidFill>
                <a:srgbClr val="FF4F1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37" name="Google Shape;137;gf028fd0d41_0_30"/>
          <p:cNvSpPr txBox="1"/>
          <p:nvPr/>
        </p:nvSpPr>
        <p:spPr>
          <a:xfrm>
            <a:off x="967573" y="1737750"/>
            <a:ext cx="8610600" cy="341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Char char="●"/>
            </a:pPr>
            <a:r>
              <a:rPr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Se prioriza en base al valor que aporta al cliente o en base al ROI y a su cliente, así mismo se puede mejorar la experiencia del cliente mediante dinámicas de equipo que involucran al Scrum Master, Product Owner, Development team y a los stakeholders.</a:t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Char char="●"/>
            </a:pPr>
            <a:r>
              <a:rPr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Se tiene </a:t>
            </a:r>
            <a:r>
              <a:rPr b="1" lang="es-ES" sz="1800">
                <a:solidFill>
                  <a:srgbClr val="FA4F10"/>
                </a:solidFill>
                <a:latin typeface="Montserrat"/>
                <a:ea typeface="Montserrat"/>
                <a:cs typeface="Montserrat"/>
                <a:sym typeface="Montserrat"/>
              </a:rPr>
              <a:t>más satisfecho al cliente</a:t>
            </a:r>
            <a:r>
              <a:rPr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ya que obtiene más funcionalidades con menos errores que podrán ser usados por el consumidor final. </a:t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Char char="●"/>
            </a:pPr>
            <a:r>
              <a:rPr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Si se reduce el TTM en la entrega y lanzamiento del producto/servicio que desea, mayor es la satisfacción del cliente respecto a la empresa contratada para llevar a cabo el proyecto.</a:t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f028fd0d41_0_36"/>
          <p:cNvSpPr txBox="1"/>
          <p:nvPr/>
        </p:nvSpPr>
        <p:spPr>
          <a:xfrm>
            <a:off x="1422977" y="469175"/>
            <a:ext cx="8155200" cy="13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4800">
                <a:solidFill>
                  <a:srgbClr val="FF4F10"/>
                </a:solidFill>
                <a:latin typeface="Montserrat"/>
                <a:ea typeface="Montserrat"/>
                <a:cs typeface="Montserrat"/>
                <a:sym typeface="Montserrat"/>
              </a:rPr>
              <a:t>Versatilidad para lograr los objetivos</a:t>
            </a:r>
            <a:endParaRPr b="1" sz="4800">
              <a:solidFill>
                <a:srgbClr val="FF4F1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00B0F0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sp>
        <p:nvSpPr>
          <p:cNvPr id="144" name="Google Shape;144;gf028fd0d41_0_36"/>
          <p:cNvSpPr txBox="1"/>
          <p:nvPr/>
        </p:nvSpPr>
        <p:spPr>
          <a:xfrm>
            <a:off x="967573" y="2380425"/>
            <a:ext cx="8610600" cy="175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Char char="●"/>
            </a:pPr>
            <a:r>
              <a:rPr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La gestión de los proyectos en empresas que han implementado las metodologías ágiles está completamente orientada al </a:t>
            </a:r>
            <a:r>
              <a:rPr b="1" lang="es-ES" sz="1800">
                <a:solidFill>
                  <a:srgbClr val="FA4F10"/>
                </a:solidFill>
                <a:latin typeface="Montserrat"/>
                <a:ea typeface="Montserrat"/>
                <a:cs typeface="Montserrat"/>
                <a:sym typeface="Montserrat"/>
              </a:rPr>
              <a:t>cumplimiento de los objetivos</a:t>
            </a:r>
            <a:r>
              <a:rPr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y de las nuevas metas que puedan surgir.</a:t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Char char="●"/>
            </a:pPr>
            <a:r>
              <a:rPr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¡De esta manera el proyecto se adapta a las necesidades del cliente y se consiguen mejores resultados!</a:t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f028fd0d41_0_42"/>
          <p:cNvSpPr txBox="1"/>
          <p:nvPr/>
        </p:nvSpPr>
        <p:spPr>
          <a:xfrm>
            <a:off x="1422977" y="469175"/>
            <a:ext cx="8155200" cy="13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4800">
                <a:solidFill>
                  <a:srgbClr val="FF4F10"/>
                </a:solidFill>
                <a:latin typeface="Montserrat"/>
                <a:ea typeface="Montserrat"/>
                <a:cs typeface="Montserrat"/>
                <a:sym typeface="Montserrat"/>
              </a:rPr>
              <a:t>Consigues + eficiencia  - costes</a:t>
            </a:r>
            <a:endParaRPr sz="3200">
              <a:solidFill>
                <a:srgbClr val="00B0F0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sp>
        <p:nvSpPr>
          <p:cNvPr id="151" name="Google Shape;151;gf028fd0d41_0_42"/>
          <p:cNvSpPr txBox="1"/>
          <p:nvPr/>
        </p:nvSpPr>
        <p:spPr>
          <a:xfrm>
            <a:off x="967573" y="2380425"/>
            <a:ext cx="8610600" cy="369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Char char="●"/>
            </a:pPr>
            <a:r>
              <a:rPr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Un producto o proyecto que se desarrolla teniendo en cuenta la </a:t>
            </a:r>
            <a:r>
              <a:rPr b="1" lang="es-ES" sz="1800">
                <a:solidFill>
                  <a:srgbClr val="FA4F10"/>
                </a:solidFill>
                <a:latin typeface="Montserrat"/>
                <a:ea typeface="Montserrat"/>
                <a:cs typeface="Montserrat"/>
                <a:sym typeface="Montserrat"/>
              </a:rPr>
              <a:t>opinión del cliente</a:t>
            </a:r>
            <a:r>
              <a:rPr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y la de aquellos que lo están construyendo hace mejorar el producto final. </a:t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Char char="●"/>
            </a:pPr>
            <a:r>
              <a:rPr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La interacción de más personas que se cuestionan la calidad de un producto o servicio, hace  </a:t>
            </a:r>
            <a:r>
              <a:rPr b="1" lang="es-ES" sz="1800">
                <a:solidFill>
                  <a:srgbClr val="FA4F10"/>
                </a:solidFill>
                <a:latin typeface="Montserrat"/>
                <a:ea typeface="Montserrat"/>
                <a:cs typeface="Montserrat"/>
                <a:sym typeface="Montserrat"/>
              </a:rPr>
              <a:t>mejorar el resultado final </a:t>
            </a:r>
            <a:r>
              <a:rPr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y detectar más rápidamente cualquier error. Además, se trabaja con </a:t>
            </a:r>
            <a:r>
              <a:rPr b="1" lang="es-ES" sz="1800">
                <a:solidFill>
                  <a:srgbClr val="FA4F10"/>
                </a:solidFill>
                <a:latin typeface="Montserrat"/>
                <a:ea typeface="Montserrat"/>
                <a:cs typeface="Montserrat"/>
                <a:sym typeface="Montserrat"/>
              </a:rPr>
              <a:t>mayor eficiencia y velocidad</a:t>
            </a:r>
            <a:r>
              <a:rPr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y, por lo tanto, se reducen los costes. </a:t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Char char="●"/>
            </a:pPr>
            <a:r>
              <a:rPr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El desarrollo de un proyecto mediante las metodologías ágiles conlleva ir entregando </a:t>
            </a:r>
            <a:r>
              <a:rPr b="1" lang="es-ES" sz="1800">
                <a:solidFill>
                  <a:srgbClr val="FA4F10"/>
                </a:solidFill>
                <a:latin typeface="Montserrat"/>
                <a:ea typeface="Montserrat"/>
                <a:cs typeface="Montserrat"/>
                <a:sym typeface="Montserrat"/>
              </a:rPr>
              <a:t>muchas versiones del producto</a:t>
            </a:r>
            <a:r>
              <a:rPr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hasta llegar, en menor tiempo, a la versión definitiva aplicando todas las correcciones necesarias que requiera el cliente.</a:t>
            </a:r>
            <a:endParaRPr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2021-09-07T15:54:21Z</dcterms:created>
  <dc:creator>jorge claveria</dc:creator>
</cp:coreProperties>
</file>