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4668" r:id="rId2"/>
    <p:sldId id="4663" r:id="rId3"/>
    <p:sldId id="4662" r:id="rId4"/>
    <p:sldId id="4652" r:id="rId5"/>
    <p:sldId id="4664" r:id="rId6"/>
    <p:sldId id="4654" r:id="rId7"/>
    <p:sldId id="4667" r:id="rId8"/>
    <p:sldId id="4653" r:id="rId9"/>
    <p:sldId id="4658" r:id="rId10"/>
    <p:sldId id="4670" r:id="rId11"/>
    <p:sldId id="266" r:id="rId12"/>
    <p:sldId id="4673" r:id="rId13"/>
    <p:sldId id="4659" r:id="rId14"/>
    <p:sldId id="4671" r:id="rId15"/>
    <p:sldId id="4672" r:id="rId16"/>
    <p:sldId id="4655" r:id="rId17"/>
    <p:sldId id="296" r:id="rId18"/>
    <p:sldId id="4661" r:id="rId19"/>
  </p:sldIdLst>
  <p:sldSz cx="18288000" cy="10287000"/>
  <p:notesSz cx="6797675" cy="9926638"/>
  <p:embeddedFontLst>
    <p:embeddedFont>
      <p:font typeface="Impact" panose="020B0806030902050204" pitchFamily="34" charset="0"/>
      <p:regular r:id="rId21"/>
    </p:embeddedFont>
    <p:embeddedFont>
      <p:font typeface="Montserrat" panose="00000500000000000000" pitchFamily="2" charset="0"/>
      <p:regular r:id="rId22"/>
      <p:bold r:id="rId23"/>
      <p:italic r:id="rId24"/>
      <p:boldItalic r:id="rId25"/>
    </p:embeddedFont>
    <p:embeddedFont>
      <p:font typeface="Roboto" panose="02000000000000000000" pitchFamily="2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C2D8"/>
    <a:srgbClr val="F3755B"/>
    <a:srgbClr val="DDD369"/>
    <a:srgbClr val="DDD268"/>
    <a:srgbClr val="87CFC3"/>
    <a:srgbClr val="DED3D0"/>
    <a:srgbClr val="DDD266"/>
    <a:srgbClr val="231F20"/>
    <a:srgbClr val="6E29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575" autoAdjust="0"/>
  </p:normalViewPr>
  <p:slideViewPr>
    <p:cSldViewPr>
      <p:cViewPr varScale="1">
        <p:scale>
          <a:sx n="70" d="100"/>
          <a:sy n="70" d="100"/>
        </p:scale>
        <p:origin x="78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2A35B4-D988-4C9E-86E8-E69C421DDA3F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D3AEEDEE-A8C0-4514-96B3-94A04533CB77}">
      <dgm:prSet phldrT="[Texto]"/>
      <dgm:spPr/>
      <dgm:t>
        <a:bodyPr/>
        <a:lstStyle/>
        <a:p>
          <a:r>
            <a:rPr lang="es-ES" dirty="0"/>
            <a:t>1 Identifica</a:t>
          </a:r>
        </a:p>
      </dgm:t>
    </dgm:pt>
    <dgm:pt modelId="{C19B8E23-03F0-41C3-8063-743F80A52D90}" type="parTrans" cxnId="{1AE577F6-2880-4D96-BE38-493E28480568}">
      <dgm:prSet/>
      <dgm:spPr/>
      <dgm:t>
        <a:bodyPr/>
        <a:lstStyle/>
        <a:p>
          <a:endParaRPr lang="es-ES"/>
        </a:p>
      </dgm:t>
    </dgm:pt>
    <dgm:pt modelId="{C7CE664A-D6CD-4942-A924-B9DDC6496DF8}" type="sibTrans" cxnId="{1AE577F6-2880-4D96-BE38-493E28480568}">
      <dgm:prSet/>
      <dgm:spPr/>
      <dgm:t>
        <a:bodyPr/>
        <a:lstStyle/>
        <a:p>
          <a:endParaRPr lang="es-ES"/>
        </a:p>
      </dgm:t>
    </dgm:pt>
    <dgm:pt modelId="{F6E703A6-A6F2-45B1-B057-2BF7C2BB1BE4}">
      <dgm:prSet phldrT="[Texto]"/>
      <dgm:spPr/>
      <dgm:t>
        <a:bodyPr/>
        <a:lstStyle/>
        <a:p>
          <a:r>
            <a:rPr lang="es-ES" dirty="0"/>
            <a:t>Evaluación de necesidades</a:t>
          </a:r>
        </a:p>
      </dgm:t>
    </dgm:pt>
    <dgm:pt modelId="{E4E3C583-89D0-4F84-8BCA-F2290D2B06F7}" type="parTrans" cxnId="{E1E1276C-F7FE-4204-90DE-9250F06A7BDB}">
      <dgm:prSet/>
      <dgm:spPr/>
      <dgm:t>
        <a:bodyPr/>
        <a:lstStyle/>
        <a:p>
          <a:endParaRPr lang="es-ES"/>
        </a:p>
      </dgm:t>
    </dgm:pt>
    <dgm:pt modelId="{09F1F94F-2A1C-45BF-BAD9-89F9D8B2C624}" type="sibTrans" cxnId="{E1E1276C-F7FE-4204-90DE-9250F06A7BDB}">
      <dgm:prSet/>
      <dgm:spPr/>
      <dgm:t>
        <a:bodyPr/>
        <a:lstStyle/>
        <a:p>
          <a:endParaRPr lang="es-ES"/>
        </a:p>
      </dgm:t>
    </dgm:pt>
    <dgm:pt modelId="{3AE06A49-E1F5-4286-BF1D-5C5DECF48398}">
      <dgm:prSet phldrT="[Texto]"/>
      <dgm:spPr/>
      <dgm:t>
        <a:bodyPr/>
        <a:lstStyle/>
        <a:p>
          <a:r>
            <a:rPr lang="es-ES" dirty="0"/>
            <a:t>2 Detecta</a:t>
          </a:r>
        </a:p>
      </dgm:t>
    </dgm:pt>
    <dgm:pt modelId="{F70FE05A-CEA5-42A5-95C9-2CEB0D70A60C}" type="parTrans" cxnId="{A982E7B1-77CD-4F9D-B2F1-A4776783591C}">
      <dgm:prSet/>
      <dgm:spPr/>
      <dgm:t>
        <a:bodyPr/>
        <a:lstStyle/>
        <a:p>
          <a:endParaRPr lang="es-ES"/>
        </a:p>
      </dgm:t>
    </dgm:pt>
    <dgm:pt modelId="{1BA9C0DE-405F-4308-819C-70AD4DAA57E6}" type="sibTrans" cxnId="{A982E7B1-77CD-4F9D-B2F1-A4776783591C}">
      <dgm:prSet/>
      <dgm:spPr/>
      <dgm:t>
        <a:bodyPr/>
        <a:lstStyle/>
        <a:p>
          <a:endParaRPr lang="es-ES"/>
        </a:p>
      </dgm:t>
    </dgm:pt>
    <dgm:pt modelId="{28DB01E6-CBFF-4B4D-BD5E-808B7113EFC7}">
      <dgm:prSet phldrT="[Texto]"/>
      <dgm:spPr/>
      <dgm:t>
        <a:bodyPr/>
        <a:lstStyle/>
        <a:p>
          <a:r>
            <a:rPr lang="es-ES" dirty="0"/>
            <a:t>3 Conecta</a:t>
          </a:r>
        </a:p>
      </dgm:t>
    </dgm:pt>
    <dgm:pt modelId="{3090C033-0270-483B-9C7E-3C32EEA22D2C}" type="parTrans" cxnId="{817160D4-CD08-4C7F-A4DE-67DBE8BF3565}">
      <dgm:prSet/>
      <dgm:spPr/>
      <dgm:t>
        <a:bodyPr/>
        <a:lstStyle/>
        <a:p>
          <a:endParaRPr lang="es-ES"/>
        </a:p>
      </dgm:t>
    </dgm:pt>
    <dgm:pt modelId="{69FC3582-80E2-40BD-B5A9-31F2CBDBF1E2}" type="sibTrans" cxnId="{817160D4-CD08-4C7F-A4DE-67DBE8BF3565}">
      <dgm:prSet/>
      <dgm:spPr/>
      <dgm:t>
        <a:bodyPr/>
        <a:lstStyle/>
        <a:p>
          <a:endParaRPr lang="es-ES"/>
        </a:p>
      </dgm:t>
    </dgm:pt>
    <dgm:pt modelId="{B8F04DB2-3192-45AE-94DB-2E3BE6CB7D56}">
      <dgm:prSet phldrT="[Texto]"/>
      <dgm:spPr/>
      <dgm:t>
        <a:bodyPr/>
        <a:lstStyle/>
        <a:p>
          <a:r>
            <a:rPr lang="es-ES" dirty="0"/>
            <a:t>Selección final de solución</a:t>
          </a:r>
        </a:p>
      </dgm:t>
    </dgm:pt>
    <dgm:pt modelId="{20295821-EEA2-4E37-83A5-C520D3570444}" type="parTrans" cxnId="{81AFC632-7FB6-463F-849C-3D7ABC6D54C4}">
      <dgm:prSet/>
      <dgm:spPr/>
      <dgm:t>
        <a:bodyPr/>
        <a:lstStyle/>
        <a:p>
          <a:endParaRPr lang="es-ES"/>
        </a:p>
      </dgm:t>
    </dgm:pt>
    <dgm:pt modelId="{4004F760-74B9-4BF3-916B-C9C92744D0C1}" type="sibTrans" cxnId="{81AFC632-7FB6-463F-849C-3D7ABC6D54C4}">
      <dgm:prSet/>
      <dgm:spPr/>
      <dgm:t>
        <a:bodyPr/>
        <a:lstStyle/>
        <a:p>
          <a:endParaRPr lang="es-ES"/>
        </a:p>
      </dgm:t>
    </dgm:pt>
    <dgm:pt modelId="{3C2843DC-A970-4130-8946-0B487C3EFD2B}">
      <dgm:prSet phldrT="[Texto]"/>
      <dgm:spPr/>
      <dgm:t>
        <a:bodyPr/>
        <a:lstStyle/>
        <a:p>
          <a:r>
            <a:rPr lang="es-ES" dirty="0"/>
            <a:t>Comunica retos</a:t>
          </a:r>
        </a:p>
      </dgm:t>
    </dgm:pt>
    <dgm:pt modelId="{7D13BCD8-E509-4F76-8955-7E987C00FE2B}" type="parTrans" cxnId="{24226742-CF55-4A7C-961E-2E6E47ACCC57}">
      <dgm:prSet/>
      <dgm:spPr/>
      <dgm:t>
        <a:bodyPr/>
        <a:lstStyle/>
        <a:p>
          <a:endParaRPr lang="es-ES"/>
        </a:p>
      </dgm:t>
    </dgm:pt>
    <dgm:pt modelId="{4A736F53-7BE7-43DB-B17C-C1CFB475353A}" type="sibTrans" cxnId="{24226742-CF55-4A7C-961E-2E6E47ACCC57}">
      <dgm:prSet/>
      <dgm:spPr/>
      <dgm:t>
        <a:bodyPr/>
        <a:lstStyle/>
        <a:p>
          <a:endParaRPr lang="es-ES"/>
        </a:p>
      </dgm:t>
    </dgm:pt>
    <dgm:pt modelId="{BCC06984-3543-4F69-A474-FB65C019FA63}">
      <dgm:prSet/>
      <dgm:spPr/>
      <dgm:t>
        <a:bodyPr/>
        <a:lstStyle/>
        <a:p>
          <a:r>
            <a:rPr lang="es-ES" dirty="0"/>
            <a:t>Reto de innovación</a:t>
          </a:r>
        </a:p>
      </dgm:t>
    </dgm:pt>
    <dgm:pt modelId="{380D037E-E76F-4094-BA53-3F9446712160}" type="parTrans" cxnId="{970A3B87-C72F-49E4-8102-3193540A58E3}">
      <dgm:prSet/>
      <dgm:spPr/>
      <dgm:t>
        <a:bodyPr/>
        <a:lstStyle/>
        <a:p>
          <a:endParaRPr lang="es-ES"/>
        </a:p>
      </dgm:t>
    </dgm:pt>
    <dgm:pt modelId="{B6FC0D5F-858A-4CD3-A244-360E16EDFECE}" type="sibTrans" cxnId="{970A3B87-C72F-49E4-8102-3193540A58E3}">
      <dgm:prSet/>
      <dgm:spPr/>
      <dgm:t>
        <a:bodyPr/>
        <a:lstStyle/>
        <a:p>
          <a:endParaRPr lang="es-ES"/>
        </a:p>
      </dgm:t>
    </dgm:pt>
    <dgm:pt modelId="{BA1F8857-8C26-4B64-B47F-FD5E4A4F7C2B}">
      <dgm:prSet phldrT="[Texto]"/>
      <dgm:spPr/>
      <dgm:t>
        <a:bodyPr/>
        <a:lstStyle/>
        <a:p>
          <a:r>
            <a:rPr lang="es-ES" dirty="0"/>
            <a:t>Identifica y filtra soluciones</a:t>
          </a:r>
        </a:p>
      </dgm:t>
    </dgm:pt>
    <dgm:pt modelId="{7F49DD66-2639-4457-925B-1ED9C3FCC6C3}" type="parTrans" cxnId="{8B755938-0701-4156-9FDB-7B0E6CB785CC}">
      <dgm:prSet/>
      <dgm:spPr/>
      <dgm:t>
        <a:bodyPr/>
        <a:lstStyle/>
        <a:p>
          <a:endParaRPr lang="es-ES"/>
        </a:p>
      </dgm:t>
    </dgm:pt>
    <dgm:pt modelId="{D39AB4F7-7739-41FB-84F8-A9CD228632DF}" type="sibTrans" cxnId="{8B755938-0701-4156-9FDB-7B0E6CB785CC}">
      <dgm:prSet/>
      <dgm:spPr/>
      <dgm:t>
        <a:bodyPr/>
        <a:lstStyle/>
        <a:p>
          <a:endParaRPr lang="es-ES"/>
        </a:p>
      </dgm:t>
    </dgm:pt>
    <dgm:pt modelId="{4EEC8D2E-3BE5-42E7-A9DF-B06181A34D33}" type="pres">
      <dgm:prSet presAssocID="{D72A35B4-D988-4C9E-86E8-E69C421DDA3F}" presName="CompostProcess" presStyleCnt="0">
        <dgm:presLayoutVars>
          <dgm:dir/>
          <dgm:resizeHandles val="exact"/>
        </dgm:presLayoutVars>
      </dgm:prSet>
      <dgm:spPr/>
    </dgm:pt>
    <dgm:pt modelId="{221DEB4A-7C5D-47A5-8146-DEC663412670}" type="pres">
      <dgm:prSet presAssocID="{D72A35B4-D988-4C9E-86E8-E69C421DDA3F}" presName="arrow" presStyleLbl="bgShp" presStyleIdx="0" presStyleCnt="1"/>
      <dgm:spPr/>
    </dgm:pt>
    <dgm:pt modelId="{8EC0E6B6-4077-4AC7-9C61-369E6A5D04D9}" type="pres">
      <dgm:prSet presAssocID="{D72A35B4-D988-4C9E-86E8-E69C421DDA3F}" presName="linearProcess" presStyleCnt="0"/>
      <dgm:spPr/>
    </dgm:pt>
    <dgm:pt modelId="{3543F4C5-606A-40A2-B312-AEBE4FCA5888}" type="pres">
      <dgm:prSet presAssocID="{D3AEEDEE-A8C0-4514-96B3-94A04533CB77}" presName="textNode" presStyleLbl="node1" presStyleIdx="0" presStyleCnt="3">
        <dgm:presLayoutVars>
          <dgm:bulletEnabled val="1"/>
        </dgm:presLayoutVars>
      </dgm:prSet>
      <dgm:spPr/>
    </dgm:pt>
    <dgm:pt modelId="{C2860718-7B2F-4251-ABC4-E63A0CCF4310}" type="pres">
      <dgm:prSet presAssocID="{C7CE664A-D6CD-4942-A924-B9DDC6496DF8}" presName="sibTrans" presStyleCnt="0"/>
      <dgm:spPr/>
    </dgm:pt>
    <dgm:pt modelId="{55CDD3D0-7480-44FB-908C-31E2EBB62F06}" type="pres">
      <dgm:prSet presAssocID="{3AE06A49-E1F5-4286-BF1D-5C5DECF48398}" presName="textNode" presStyleLbl="node1" presStyleIdx="1" presStyleCnt="3">
        <dgm:presLayoutVars>
          <dgm:bulletEnabled val="1"/>
        </dgm:presLayoutVars>
      </dgm:prSet>
      <dgm:spPr/>
    </dgm:pt>
    <dgm:pt modelId="{10860332-146A-4320-B325-879A795FFDDA}" type="pres">
      <dgm:prSet presAssocID="{1BA9C0DE-405F-4308-819C-70AD4DAA57E6}" presName="sibTrans" presStyleCnt="0"/>
      <dgm:spPr/>
    </dgm:pt>
    <dgm:pt modelId="{8DF64B19-EE11-40E4-BA03-5C518F092F91}" type="pres">
      <dgm:prSet presAssocID="{28DB01E6-CBFF-4B4D-BD5E-808B7113EFC7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096A4913-B7DB-49FA-B038-A1E2CE1065F2}" type="presOf" srcId="{3C2843DC-A970-4130-8946-0B487C3EFD2B}" destId="{55CDD3D0-7480-44FB-908C-31E2EBB62F06}" srcOrd="0" destOrd="1" presId="urn:microsoft.com/office/officeart/2005/8/layout/hProcess9"/>
    <dgm:cxn modelId="{D79A7025-0748-43B2-BB1F-0FDCC4EBF0B2}" type="presOf" srcId="{D3AEEDEE-A8C0-4514-96B3-94A04533CB77}" destId="{3543F4C5-606A-40A2-B312-AEBE4FCA5888}" srcOrd="0" destOrd="0" presId="urn:microsoft.com/office/officeart/2005/8/layout/hProcess9"/>
    <dgm:cxn modelId="{6FEBE429-2162-4076-8071-6784D3AE0161}" type="presOf" srcId="{BA1F8857-8C26-4B64-B47F-FD5E4A4F7C2B}" destId="{55CDD3D0-7480-44FB-908C-31E2EBB62F06}" srcOrd="0" destOrd="2" presId="urn:microsoft.com/office/officeart/2005/8/layout/hProcess9"/>
    <dgm:cxn modelId="{81AFC632-7FB6-463F-849C-3D7ABC6D54C4}" srcId="{28DB01E6-CBFF-4B4D-BD5E-808B7113EFC7}" destId="{B8F04DB2-3192-45AE-94DB-2E3BE6CB7D56}" srcOrd="0" destOrd="0" parTransId="{20295821-EEA2-4E37-83A5-C520D3570444}" sibTransId="{4004F760-74B9-4BF3-916B-C9C92744D0C1}"/>
    <dgm:cxn modelId="{8B755938-0701-4156-9FDB-7B0E6CB785CC}" srcId="{3AE06A49-E1F5-4286-BF1D-5C5DECF48398}" destId="{BA1F8857-8C26-4B64-B47F-FD5E4A4F7C2B}" srcOrd="1" destOrd="0" parTransId="{7F49DD66-2639-4457-925B-1ED9C3FCC6C3}" sibTransId="{D39AB4F7-7739-41FB-84F8-A9CD228632DF}"/>
    <dgm:cxn modelId="{24226742-CF55-4A7C-961E-2E6E47ACCC57}" srcId="{3AE06A49-E1F5-4286-BF1D-5C5DECF48398}" destId="{3C2843DC-A970-4130-8946-0B487C3EFD2B}" srcOrd="0" destOrd="0" parTransId="{7D13BCD8-E509-4F76-8955-7E987C00FE2B}" sibTransId="{4A736F53-7BE7-43DB-B17C-C1CFB475353A}"/>
    <dgm:cxn modelId="{C56BC542-642B-48A7-B08E-C6EE303AB766}" type="presOf" srcId="{BCC06984-3543-4F69-A474-FB65C019FA63}" destId="{3543F4C5-606A-40A2-B312-AEBE4FCA5888}" srcOrd="0" destOrd="2" presId="urn:microsoft.com/office/officeart/2005/8/layout/hProcess9"/>
    <dgm:cxn modelId="{E1E1276C-F7FE-4204-90DE-9250F06A7BDB}" srcId="{D3AEEDEE-A8C0-4514-96B3-94A04533CB77}" destId="{F6E703A6-A6F2-45B1-B057-2BF7C2BB1BE4}" srcOrd="0" destOrd="0" parTransId="{E4E3C583-89D0-4F84-8BCA-F2290D2B06F7}" sibTransId="{09F1F94F-2A1C-45BF-BAD9-89F9D8B2C624}"/>
    <dgm:cxn modelId="{ACBF1753-CACE-40DD-812D-3AFF31BD37B9}" type="presOf" srcId="{28DB01E6-CBFF-4B4D-BD5E-808B7113EFC7}" destId="{8DF64B19-EE11-40E4-BA03-5C518F092F91}" srcOrd="0" destOrd="0" presId="urn:microsoft.com/office/officeart/2005/8/layout/hProcess9"/>
    <dgm:cxn modelId="{D71CC580-F9EA-4512-8A19-1FF1F456B37B}" type="presOf" srcId="{B8F04DB2-3192-45AE-94DB-2E3BE6CB7D56}" destId="{8DF64B19-EE11-40E4-BA03-5C518F092F91}" srcOrd="0" destOrd="1" presId="urn:microsoft.com/office/officeart/2005/8/layout/hProcess9"/>
    <dgm:cxn modelId="{970A3B87-C72F-49E4-8102-3193540A58E3}" srcId="{D3AEEDEE-A8C0-4514-96B3-94A04533CB77}" destId="{BCC06984-3543-4F69-A474-FB65C019FA63}" srcOrd="1" destOrd="0" parTransId="{380D037E-E76F-4094-BA53-3F9446712160}" sibTransId="{B6FC0D5F-858A-4CD3-A244-360E16EDFECE}"/>
    <dgm:cxn modelId="{A982E7B1-77CD-4F9D-B2F1-A4776783591C}" srcId="{D72A35B4-D988-4C9E-86E8-E69C421DDA3F}" destId="{3AE06A49-E1F5-4286-BF1D-5C5DECF48398}" srcOrd="1" destOrd="0" parTransId="{F70FE05A-CEA5-42A5-95C9-2CEB0D70A60C}" sibTransId="{1BA9C0DE-405F-4308-819C-70AD4DAA57E6}"/>
    <dgm:cxn modelId="{2BEE88C5-B3AB-4304-BBBC-5FFC8069134C}" type="presOf" srcId="{D72A35B4-D988-4C9E-86E8-E69C421DDA3F}" destId="{4EEC8D2E-3BE5-42E7-A9DF-B06181A34D33}" srcOrd="0" destOrd="0" presId="urn:microsoft.com/office/officeart/2005/8/layout/hProcess9"/>
    <dgm:cxn modelId="{817160D4-CD08-4C7F-A4DE-67DBE8BF3565}" srcId="{D72A35B4-D988-4C9E-86E8-E69C421DDA3F}" destId="{28DB01E6-CBFF-4B4D-BD5E-808B7113EFC7}" srcOrd="2" destOrd="0" parTransId="{3090C033-0270-483B-9C7E-3C32EEA22D2C}" sibTransId="{69FC3582-80E2-40BD-B5A9-31F2CBDBF1E2}"/>
    <dgm:cxn modelId="{2C659DD8-D30D-4C06-9ED1-A6E145EDC37A}" type="presOf" srcId="{3AE06A49-E1F5-4286-BF1D-5C5DECF48398}" destId="{55CDD3D0-7480-44FB-908C-31E2EBB62F06}" srcOrd="0" destOrd="0" presId="urn:microsoft.com/office/officeart/2005/8/layout/hProcess9"/>
    <dgm:cxn modelId="{96E6F8ED-BC0E-452B-9A9D-63232EAB9886}" type="presOf" srcId="{F6E703A6-A6F2-45B1-B057-2BF7C2BB1BE4}" destId="{3543F4C5-606A-40A2-B312-AEBE4FCA5888}" srcOrd="0" destOrd="1" presId="urn:microsoft.com/office/officeart/2005/8/layout/hProcess9"/>
    <dgm:cxn modelId="{1AE577F6-2880-4D96-BE38-493E28480568}" srcId="{D72A35B4-D988-4C9E-86E8-E69C421DDA3F}" destId="{D3AEEDEE-A8C0-4514-96B3-94A04533CB77}" srcOrd="0" destOrd="0" parTransId="{C19B8E23-03F0-41C3-8063-743F80A52D90}" sibTransId="{C7CE664A-D6CD-4942-A924-B9DDC6496DF8}"/>
    <dgm:cxn modelId="{740B783B-A4DA-46C0-82BA-098E36E7A272}" type="presParOf" srcId="{4EEC8D2E-3BE5-42E7-A9DF-B06181A34D33}" destId="{221DEB4A-7C5D-47A5-8146-DEC663412670}" srcOrd="0" destOrd="0" presId="urn:microsoft.com/office/officeart/2005/8/layout/hProcess9"/>
    <dgm:cxn modelId="{5F63DAAC-0345-44D0-BED1-EC3D2E838DBE}" type="presParOf" srcId="{4EEC8D2E-3BE5-42E7-A9DF-B06181A34D33}" destId="{8EC0E6B6-4077-4AC7-9C61-369E6A5D04D9}" srcOrd="1" destOrd="0" presId="urn:microsoft.com/office/officeart/2005/8/layout/hProcess9"/>
    <dgm:cxn modelId="{6C192F1F-641C-42D6-AD55-21DDC8731A89}" type="presParOf" srcId="{8EC0E6B6-4077-4AC7-9C61-369E6A5D04D9}" destId="{3543F4C5-606A-40A2-B312-AEBE4FCA5888}" srcOrd="0" destOrd="0" presId="urn:microsoft.com/office/officeart/2005/8/layout/hProcess9"/>
    <dgm:cxn modelId="{D5450EA1-9BE2-4661-BCB7-26B642FD42DD}" type="presParOf" srcId="{8EC0E6B6-4077-4AC7-9C61-369E6A5D04D9}" destId="{C2860718-7B2F-4251-ABC4-E63A0CCF4310}" srcOrd="1" destOrd="0" presId="urn:microsoft.com/office/officeart/2005/8/layout/hProcess9"/>
    <dgm:cxn modelId="{F6FEAF90-3206-4E3A-84FB-C155B7B1DD00}" type="presParOf" srcId="{8EC0E6B6-4077-4AC7-9C61-369E6A5D04D9}" destId="{55CDD3D0-7480-44FB-908C-31E2EBB62F06}" srcOrd="2" destOrd="0" presId="urn:microsoft.com/office/officeart/2005/8/layout/hProcess9"/>
    <dgm:cxn modelId="{46EE036C-4C9D-4758-9508-0A7DFA4C41BB}" type="presParOf" srcId="{8EC0E6B6-4077-4AC7-9C61-369E6A5D04D9}" destId="{10860332-146A-4320-B325-879A795FFDDA}" srcOrd="3" destOrd="0" presId="urn:microsoft.com/office/officeart/2005/8/layout/hProcess9"/>
    <dgm:cxn modelId="{EBA18DF2-919C-443B-B034-521E776E490E}" type="presParOf" srcId="{8EC0E6B6-4077-4AC7-9C61-369E6A5D04D9}" destId="{8DF64B19-EE11-40E4-BA03-5C518F092F9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1DEB4A-7C5D-47A5-8146-DEC663412670}">
      <dsp:nvSpPr>
        <dsp:cNvPr id="0" name=""/>
        <dsp:cNvSpPr/>
      </dsp:nvSpPr>
      <dsp:spPr>
        <a:xfrm>
          <a:off x="914399" y="0"/>
          <a:ext cx="10363200" cy="5968999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43F4C5-606A-40A2-B312-AEBE4FCA5888}">
      <dsp:nvSpPr>
        <dsp:cNvPr id="0" name=""/>
        <dsp:cNvSpPr/>
      </dsp:nvSpPr>
      <dsp:spPr>
        <a:xfrm>
          <a:off x="321468" y="1790699"/>
          <a:ext cx="3657600" cy="2387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500" kern="1200" dirty="0"/>
            <a:t>1 Identifica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700" kern="1200" dirty="0"/>
            <a:t>Evaluación de necesidades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700" kern="1200" dirty="0"/>
            <a:t>Reto de innovación</a:t>
          </a:r>
        </a:p>
      </dsp:txBody>
      <dsp:txXfrm>
        <a:off x="438021" y="1907252"/>
        <a:ext cx="3424494" cy="2154494"/>
      </dsp:txXfrm>
    </dsp:sp>
    <dsp:sp modelId="{55CDD3D0-7480-44FB-908C-31E2EBB62F06}">
      <dsp:nvSpPr>
        <dsp:cNvPr id="0" name=""/>
        <dsp:cNvSpPr/>
      </dsp:nvSpPr>
      <dsp:spPr>
        <a:xfrm>
          <a:off x="4267200" y="1790699"/>
          <a:ext cx="3657600" cy="238760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500" kern="1200" dirty="0"/>
            <a:t>2 Detecta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700" kern="1200" dirty="0"/>
            <a:t>Comunica retos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700" kern="1200" dirty="0"/>
            <a:t>Identifica y filtra soluciones</a:t>
          </a:r>
        </a:p>
      </dsp:txBody>
      <dsp:txXfrm>
        <a:off x="4383753" y="1907252"/>
        <a:ext cx="3424494" cy="2154494"/>
      </dsp:txXfrm>
    </dsp:sp>
    <dsp:sp modelId="{8DF64B19-EE11-40E4-BA03-5C518F092F91}">
      <dsp:nvSpPr>
        <dsp:cNvPr id="0" name=""/>
        <dsp:cNvSpPr/>
      </dsp:nvSpPr>
      <dsp:spPr>
        <a:xfrm>
          <a:off x="8212931" y="1790699"/>
          <a:ext cx="3657600" cy="238760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500" kern="1200" dirty="0"/>
            <a:t>3 Conecta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700" kern="1200" dirty="0"/>
            <a:t>Selección final de solución</a:t>
          </a:r>
        </a:p>
      </dsp:txBody>
      <dsp:txXfrm>
        <a:off x="8329484" y="1907252"/>
        <a:ext cx="3424494" cy="21544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0820A-4293-7340-B761-29D920872FE2}" type="datetimeFigureOut">
              <a:rPr lang="es-CO" smtClean="0"/>
              <a:t>19/12/2024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D10F7-9D1F-3443-BA6B-EF3F6A87C5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9082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Marcador de imagen de diapositiva 1">
            <a:extLst>
              <a:ext uri="{FF2B5EF4-FFF2-40B4-BE49-F238E27FC236}">
                <a16:creationId xmlns:a16="http://schemas.microsoft.com/office/drawing/2014/main" id="{27549D33-17F0-4792-97C1-66961C7181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Marcador de notas 2">
            <a:extLst>
              <a:ext uri="{FF2B5EF4-FFF2-40B4-BE49-F238E27FC236}">
                <a16:creationId xmlns:a16="http://schemas.microsoft.com/office/drawing/2014/main" id="{CABA4F55-E306-4CE4-8D4E-4DE9503E15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dirty="0"/>
          </a:p>
        </p:txBody>
      </p:sp>
      <p:sp>
        <p:nvSpPr>
          <p:cNvPr id="382980" name="Marcador de número de diapositiva 3">
            <a:extLst>
              <a:ext uri="{FF2B5EF4-FFF2-40B4-BE49-F238E27FC236}">
                <a16:creationId xmlns:a16="http://schemas.microsoft.com/office/drawing/2014/main" id="{DB0C0A67-172C-44E9-8B9C-24294DCD1B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0" indent="-293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688" indent="-234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175" indent="-234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0425" indent="-234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7625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4825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2025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59225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DD64B3-853D-4F5B-8C99-5000BF5ACCEF}" type="slidenum">
              <a:rPr lang="es-ES" altLang="es-ES" smtClean="0"/>
              <a:pPr/>
              <a:t>16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30684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90FCB-AF26-4BDA-8456-A4F15F6C6232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480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hyperlink" Target="http://www.sommos-connecta.com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mmos-connecta.com/" TargetMode="External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20.svg"/><Relationship Id="rId7" Type="http://schemas.openxmlformats.org/officeDocument/2006/relationships/image" Target="../media/image4.jpe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9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25.png"/><Relationship Id="rId5" Type="http://schemas.openxmlformats.org/officeDocument/2006/relationships/image" Target="../media/image22.sv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hyperlink" Target="http://www.sommos-connecta.com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jpeg"/><Relationship Id="rId18" Type="http://schemas.openxmlformats.org/officeDocument/2006/relationships/image" Target="../media/image48.jpeg"/><Relationship Id="rId3" Type="http://schemas.openxmlformats.org/officeDocument/2006/relationships/image" Target="../media/image4.jpeg"/><Relationship Id="rId21" Type="http://schemas.openxmlformats.org/officeDocument/2006/relationships/image" Target="../media/image51.jpe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jpeg"/><Relationship Id="rId25" Type="http://schemas.openxmlformats.org/officeDocument/2006/relationships/image" Target="../media/image55.png"/><Relationship Id="rId2" Type="http://schemas.openxmlformats.org/officeDocument/2006/relationships/image" Target="../media/image1.png"/><Relationship Id="rId16" Type="http://schemas.openxmlformats.org/officeDocument/2006/relationships/image" Target="../media/image46.jpeg"/><Relationship Id="rId20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24" Type="http://schemas.openxmlformats.org/officeDocument/2006/relationships/image" Target="../media/image54.jpeg"/><Relationship Id="rId5" Type="http://schemas.openxmlformats.org/officeDocument/2006/relationships/image" Target="../media/image35.jpeg"/><Relationship Id="rId15" Type="http://schemas.openxmlformats.org/officeDocument/2006/relationships/image" Target="../media/image45.png"/><Relationship Id="rId23" Type="http://schemas.openxmlformats.org/officeDocument/2006/relationships/image" Target="../media/image53.jpeg"/><Relationship Id="rId10" Type="http://schemas.openxmlformats.org/officeDocument/2006/relationships/image" Target="../media/image40.jpeg"/><Relationship Id="rId19" Type="http://schemas.openxmlformats.org/officeDocument/2006/relationships/image" Target="../media/image49.png"/><Relationship Id="rId4" Type="http://schemas.openxmlformats.org/officeDocument/2006/relationships/hyperlink" Target="http://www.sommos-connecta.com/" TargetMode="External"/><Relationship Id="rId9" Type="http://schemas.openxmlformats.org/officeDocument/2006/relationships/image" Target="../media/image39.jpeg"/><Relationship Id="rId14" Type="http://schemas.openxmlformats.org/officeDocument/2006/relationships/image" Target="../media/image44.jpeg"/><Relationship Id="rId22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hyperlink" Target="http://www.sommos-connecta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hyperlink" Target="http://www.sommos-connecta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4.jpeg"/><Relationship Id="rId4" Type="http://schemas.openxmlformats.org/officeDocument/2006/relationships/hyperlink" Target="http://www.sommos-connecta.com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svg"/><Relationship Id="rId11" Type="http://schemas.openxmlformats.org/officeDocument/2006/relationships/hyperlink" Target="http://www.sommos-connecta.com/" TargetMode="External"/><Relationship Id="rId5" Type="http://schemas.openxmlformats.org/officeDocument/2006/relationships/image" Target="../media/image64.png"/><Relationship Id="rId10" Type="http://schemas.openxmlformats.org/officeDocument/2006/relationships/image" Target="../media/image4.jpeg"/><Relationship Id="rId4" Type="http://schemas.openxmlformats.org/officeDocument/2006/relationships/image" Target="../media/image63.svg"/><Relationship Id="rId9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Luis.vera@ceei.net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sommos-connecta.com/" TargetMode="Externa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ceeivalencia.emprenemjunts.es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sommos-connecta.com/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mmos-connecta.com/" TargetMode="External"/><Relationship Id="rId3" Type="http://schemas.openxmlformats.org/officeDocument/2006/relationships/image" Target="../media/image6.svg"/><Relationship Id="rId7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mmos-connecta.com/" TargetMode="External"/><Relationship Id="rId3" Type="http://schemas.openxmlformats.org/officeDocument/2006/relationships/image" Target="../media/image6.svg"/><Relationship Id="rId7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ommos-connecta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ommos-connecta.com/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6.svg"/><Relationship Id="rId7" Type="http://schemas.openxmlformats.org/officeDocument/2006/relationships/diagramData" Target="../diagrams/data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ommos-connecta.com/" TargetMode="External"/><Relationship Id="rId11" Type="http://schemas.microsoft.com/office/2007/relationships/diagramDrawing" Target="../diagrams/drawing1.xml"/><Relationship Id="rId5" Type="http://schemas.openxmlformats.org/officeDocument/2006/relationships/image" Target="../media/image4.jpeg"/><Relationship Id="rId10" Type="http://schemas.openxmlformats.org/officeDocument/2006/relationships/diagramColors" Target="../diagrams/colors1.xml"/><Relationship Id="rId4" Type="http://schemas.openxmlformats.org/officeDocument/2006/relationships/image" Target="../media/image1.png"/><Relationship Id="rId9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6.sv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hyperlink" Target="http://www.sommos-connecta.com/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ommos-connecta.com/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954000" y="342900"/>
            <a:ext cx="2286000" cy="105655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53EC358-FEAD-5D75-A676-8E5FDF4468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2C5F4E2-3D3C-E556-2D2F-01384725C9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8039100"/>
            <a:ext cx="19050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0A622-3694-9089-DDBC-85D7F0955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8CD931C7-78BE-BA61-917E-350C98E0D302}"/>
              </a:ext>
            </a:extLst>
          </p:cNvPr>
          <p:cNvSpPr txBox="1"/>
          <p:nvPr/>
        </p:nvSpPr>
        <p:spPr>
          <a:xfrm>
            <a:off x="781050" y="952500"/>
            <a:ext cx="16725900" cy="11007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5600" b="1" dirty="0">
                <a:solidFill>
                  <a:srgbClr val="A6C2D8"/>
                </a:solidFill>
                <a:latin typeface="Montserrat" pitchFamily="2" charset="77"/>
              </a:rPr>
              <a:t>        </a:t>
            </a:r>
            <a:endParaRPr lang="en-US" sz="5600" b="1" dirty="0">
              <a:solidFill>
                <a:srgbClr val="262626"/>
              </a:solidFill>
              <a:latin typeface="Montserrat" pitchFamily="2" charset="77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B7FDD91C-B91B-7C3B-3CE6-7C347F6DD1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47363" y="8862526"/>
            <a:ext cx="2047588" cy="946364"/>
          </a:xfrm>
          <a:prstGeom prst="rect">
            <a:avLst/>
          </a:prstGeom>
        </p:spPr>
      </p:pic>
      <p:pic>
        <p:nvPicPr>
          <p:cNvPr id="11" name="Picture 2" descr="Centro Europeo de Empresas Innovadoras Valencia (CEEI Valencia)">
            <a:extLst>
              <a:ext uri="{FF2B5EF4-FFF2-40B4-BE49-F238E27FC236}">
                <a16:creationId xmlns:a16="http://schemas.microsoft.com/office/drawing/2014/main" id="{4DADEDFF-14F6-9F9E-B43E-26F6AC962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0" y="8797937"/>
            <a:ext cx="1157803" cy="129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33B64D2A-6C12-D23A-043D-D5978DC9B195}"/>
              </a:ext>
            </a:extLst>
          </p:cNvPr>
          <p:cNvSpPr txBox="1"/>
          <p:nvPr/>
        </p:nvSpPr>
        <p:spPr>
          <a:xfrm>
            <a:off x="4334205" y="9444822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es-ES" b="0" i="0" u="none" strike="noStrike" dirty="0">
                <a:solidFill>
                  <a:srgbClr val="1D6295"/>
                </a:solidFill>
                <a:effectLst/>
                <a:latin typeface="Montserrat" pitchFamily="2" charset="77"/>
                <a:hlinkClick r:id="rId4"/>
              </a:rPr>
              <a:t>www.sommos-connecta.com</a:t>
            </a:r>
            <a:endParaRPr lang="en-US" b="0" i="0" dirty="0">
              <a:effectLst/>
              <a:latin typeface="Montserrat" pitchFamily="2" charset="77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FD5DFD1-04E3-E9DD-EA60-EB3A14FE5122}"/>
              </a:ext>
            </a:extLst>
          </p:cNvPr>
          <p:cNvSpPr txBox="1"/>
          <p:nvPr/>
        </p:nvSpPr>
        <p:spPr>
          <a:xfrm>
            <a:off x="7229761" y="579545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/>
              <a:t>124 RETOS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CA2406F-63C6-A514-22B3-99CC4C3A80BE}"/>
              </a:ext>
            </a:extLst>
          </p:cNvPr>
          <p:cNvSpPr txBox="1"/>
          <p:nvPr/>
        </p:nvSpPr>
        <p:spPr>
          <a:xfrm>
            <a:off x="6505905" y="8334526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/>
              <a:t>88 RETADORAS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A93BFB9-9899-EB9E-7D1B-42D9714F0D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6005" y="1458685"/>
            <a:ext cx="9982200" cy="683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409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77298" y="2888925"/>
            <a:ext cx="1680614" cy="1690733"/>
          </a:xfrm>
          <a:prstGeom prst="rect">
            <a:avLst/>
          </a:prstGeom>
        </p:spPr>
      </p:pic>
      <p:pic>
        <p:nvPicPr>
          <p:cNvPr id="4" name="Picture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440073" y="2732780"/>
            <a:ext cx="1941119" cy="161686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781050" y="952500"/>
            <a:ext cx="16725900" cy="11007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5600" b="1" dirty="0">
                <a:solidFill>
                  <a:srgbClr val="A6C2D8"/>
                </a:solidFill>
                <a:latin typeface="Montserrat" pitchFamily="2" charset="77"/>
              </a:rPr>
              <a:t>        </a:t>
            </a:r>
            <a:r>
              <a:rPr lang="en-US" sz="5600" b="1" dirty="0">
                <a:solidFill>
                  <a:srgbClr val="262626"/>
                </a:solidFill>
                <a:latin typeface="Montserrat" pitchFamily="2" charset="77"/>
              </a:rPr>
              <a:t>TRABAJAMOS EN DOCE SECTORES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3B6D31AA-D47A-6C49-9618-7E70968BD47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47363" y="8862526"/>
            <a:ext cx="2047588" cy="946364"/>
          </a:xfrm>
          <a:prstGeom prst="rect">
            <a:avLst/>
          </a:prstGeom>
        </p:spPr>
      </p:pic>
      <p:pic>
        <p:nvPicPr>
          <p:cNvPr id="11" name="Picture 2" descr="Centro Europeo de Empresas Innovadoras Valencia (CEEI Valencia)">
            <a:extLst>
              <a:ext uri="{FF2B5EF4-FFF2-40B4-BE49-F238E27FC236}">
                <a16:creationId xmlns:a16="http://schemas.microsoft.com/office/drawing/2014/main" id="{DC5AA26B-AFC1-750F-F797-8BFF411BF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0" y="8797937"/>
            <a:ext cx="1157803" cy="129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3CCAF76-6D98-3A8B-54F8-00F6EAE1B4D2}"/>
              </a:ext>
            </a:extLst>
          </p:cNvPr>
          <p:cNvSpPr txBox="1"/>
          <p:nvPr/>
        </p:nvSpPr>
        <p:spPr>
          <a:xfrm>
            <a:off x="4334205" y="9444822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es-ES" b="0" i="0" u="none" strike="noStrike" dirty="0">
                <a:solidFill>
                  <a:srgbClr val="1D6295"/>
                </a:solidFill>
                <a:effectLst/>
                <a:latin typeface="Montserrat" pitchFamily="2" charset="77"/>
                <a:hlinkClick r:id="rId8"/>
              </a:rPr>
              <a:t>www.sommos-connecta.com</a:t>
            </a:r>
            <a:endParaRPr lang="en-US" b="0" i="0" dirty="0">
              <a:effectLst/>
              <a:latin typeface="Montserrat" pitchFamily="2" charset="77"/>
            </a:endParaRPr>
          </a:p>
        </p:txBody>
      </p:sp>
      <p:pic>
        <p:nvPicPr>
          <p:cNvPr id="21" name="Imagen 20" descr="Icono&#10;&#10;Descripción generada automáticamente">
            <a:extLst>
              <a:ext uri="{FF2B5EF4-FFF2-40B4-BE49-F238E27FC236}">
                <a16:creationId xmlns:a16="http://schemas.microsoft.com/office/drawing/2014/main" id="{6F7081C1-CDB8-C9BD-BABF-165C6E560B2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2657989"/>
            <a:ext cx="1766446" cy="1766446"/>
          </a:xfrm>
          <a:prstGeom prst="rect">
            <a:avLst/>
          </a:prstGeom>
        </p:spPr>
      </p:pic>
      <p:pic>
        <p:nvPicPr>
          <p:cNvPr id="23" name="Imagen 22" descr="Icono&#10;&#10;Descripción generada automáticamente">
            <a:extLst>
              <a:ext uri="{FF2B5EF4-FFF2-40B4-BE49-F238E27FC236}">
                <a16:creationId xmlns:a16="http://schemas.microsoft.com/office/drawing/2014/main" id="{25053CC7-5BF7-D3CD-0541-03E3CEED4B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2943" y="5656528"/>
            <a:ext cx="1821000" cy="1821000"/>
          </a:xfrm>
          <a:prstGeom prst="rect">
            <a:avLst/>
          </a:prstGeom>
        </p:spPr>
      </p:pic>
      <p:pic>
        <p:nvPicPr>
          <p:cNvPr id="25" name="Imagen 24" descr="Icono&#10;&#10;Descripción generada automáticamente">
            <a:extLst>
              <a:ext uri="{FF2B5EF4-FFF2-40B4-BE49-F238E27FC236}">
                <a16:creationId xmlns:a16="http://schemas.microsoft.com/office/drawing/2014/main" id="{C4C0BAAA-8923-A062-8079-E29F73BDDEB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093" y="2789148"/>
            <a:ext cx="1690733" cy="1690733"/>
          </a:xfrm>
          <a:prstGeom prst="rect">
            <a:avLst/>
          </a:prstGeom>
        </p:spPr>
      </p:pic>
      <p:sp>
        <p:nvSpPr>
          <p:cNvPr id="26" name="Rectángulo 25">
            <a:extLst>
              <a:ext uri="{FF2B5EF4-FFF2-40B4-BE49-F238E27FC236}">
                <a16:creationId xmlns:a16="http://schemas.microsoft.com/office/drawing/2014/main" id="{C6690465-6C74-E9A9-56A6-9757227B65AD}"/>
              </a:ext>
            </a:extLst>
          </p:cNvPr>
          <p:cNvSpPr/>
          <p:nvPr/>
        </p:nvSpPr>
        <p:spPr>
          <a:xfrm>
            <a:off x="4888093" y="4854818"/>
            <a:ext cx="1690733" cy="2898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dk1"/>
                </a:solidFill>
                <a:latin typeface="Montserrat" pitchFamily="2" charset="77"/>
              </a:rPr>
              <a:t>INDUSTRIA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C87CCE64-02D5-4A17-496A-BBDE81EAC9B8}"/>
              </a:ext>
            </a:extLst>
          </p:cNvPr>
          <p:cNvSpPr/>
          <p:nvPr/>
        </p:nvSpPr>
        <p:spPr>
          <a:xfrm>
            <a:off x="10058400" y="4739293"/>
            <a:ext cx="1690733" cy="2898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dk1"/>
                </a:solidFill>
                <a:latin typeface="Montserrat" pitchFamily="2" charset="77"/>
              </a:rPr>
              <a:t>QUÍMICO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CF8B942C-765F-23B3-1FCF-786B79368DC5}"/>
              </a:ext>
            </a:extLst>
          </p:cNvPr>
          <p:cNvSpPr/>
          <p:nvPr/>
        </p:nvSpPr>
        <p:spPr>
          <a:xfrm>
            <a:off x="2272182" y="7714465"/>
            <a:ext cx="1690733" cy="46844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dk1"/>
                </a:solidFill>
                <a:latin typeface="Montserrat" pitchFamily="2" charset="77"/>
              </a:rPr>
              <a:t>GESTION DEL AGUA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E1EF7B2A-1648-9E2D-9DD6-369433C6402F}"/>
              </a:ext>
            </a:extLst>
          </p:cNvPr>
          <p:cNvSpPr/>
          <p:nvPr/>
        </p:nvSpPr>
        <p:spPr>
          <a:xfrm>
            <a:off x="14803210" y="7627313"/>
            <a:ext cx="1690733" cy="2898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dk1"/>
                </a:solidFill>
                <a:latin typeface="Montserrat" pitchFamily="2" charset="77"/>
              </a:rPr>
              <a:t>INGENIERIA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76A548BB-1DB1-A3DB-9B8C-65B73C231305}"/>
              </a:ext>
            </a:extLst>
          </p:cNvPr>
          <p:cNvSpPr/>
          <p:nvPr/>
        </p:nvSpPr>
        <p:spPr>
          <a:xfrm>
            <a:off x="2272182" y="4829773"/>
            <a:ext cx="1690733" cy="2898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dk1"/>
                </a:solidFill>
                <a:latin typeface="Montserrat" pitchFamily="2" charset="77"/>
              </a:rPr>
              <a:t>AGROFOOD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725CFDA7-678C-BAF0-1610-275408879291}"/>
              </a:ext>
            </a:extLst>
          </p:cNvPr>
          <p:cNvSpPr/>
          <p:nvPr/>
        </p:nvSpPr>
        <p:spPr>
          <a:xfrm>
            <a:off x="14496721" y="4723550"/>
            <a:ext cx="2066595" cy="50232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dk1"/>
                </a:solidFill>
                <a:latin typeface="Montserrat" pitchFamily="2" charset="77"/>
              </a:rPr>
              <a:t>TRANSFORMACIÓN</a:t>
            </a:r>
            <a:r>
              <a:rPr lang="es-ES" dirty="0"/>
              <a:t> </a:t>
            </a:r>
            <a:r>
              <a:rPr lang="es-ES" sz="1400" dirty="0">
                <a:solidFill>
                  <a:schemeClr val="dk1"/>
                </a:solidFill>
                <a:latin typeface="Montserrat" pitchFamily="2" charset="77"/>
              </a:rPr>
              <a:t>DIGITAL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5A9DD71-B819-B9B2-81F5-F5A5AC994EE1}"/>
              </a:ext>
            </a:extLst>
          </p:cNvPr>
          <p:cNvSpPr/>
          <p:nvPr/>
        </p:nvSpPr>
        <p:spPr>
          <a:xfrm>
            <a:off x="4825704" y="7900472"/>
            <a:ext cx="1690733" cy="2898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dk1"/>
                </a:solidFill>
                <a:latin typeface="Montserrat" pitchFamily="2" charset="77"/>
              </a:rPr>
              <a:t>OBRA CIVIL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6A7816E-FAAB-9F11-D475-F8D1C3B2FD77}"/>
              </a:ext>
            </a:extLst>
          </p:cNvPr>
          <p:cNvSpPr/>
          <p:nvPr/>
        </p:nvSpPr>
        <p:spPr>
          <a:xfrm>
            <a:off x="10017267" y="7689657"/>
            <a:ext cx="1690733" cy="46844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dk1"/>
                </a:solidFill>
                <a:latin typeface="Montserrat" pitchFamily="2" charset="77"/>
              </a:rPr>
              <a:t>CATERING</a:t>
            </a:r>
          </a:p>
          <a:p>
            <a:pPr algn="ctr"/>
            <a:r>
              <a:rPr lang="es-ES" sz="1400" dirty="0">
                <a:solidFill>
                  <a:schemeClr val="dk1"/>
                </a:solidFill>
                <a:latin typeface="Montserrat" pitchFamily="2" charset="77"/>
              </a:rPr>
              <a:t>RESTAURACIÓN</a:t>
            </a:r>
          </a:p>
        </p:txBody>
      </p:sp>
      <p:pic>
        <p:nvPicPr>
          <p:cNvPr id="9" name="Imagen 8" descr="Icono&#10;&#10;Descripción generada automáticamente">
            <a:extLst>
              <a:ext uri="{FF2B5EF4-FFF2-40B4-BE49-F238E27FC236}">
                <a16:creationId xmlns:a16="http://schemas.microsoft.com/office/drawing/2014/main" id="{FB3B6803-F725-809B-4AC7-7F2CEC4471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405" y="5553656"/>
            <a:ext cx="1821000" cy="1821000"/>
          </a:xfrm>
          <a:prstGeom prst="rect">
            <a:avLst/>
          </a:prstGeom>
        </p:spPr>
      </p:pic>
      <p:pic>
        <p:nvPicPr>
          <p:cNvPr id="14" name="Imagen 13" descr="Icono&#10;&#10;Descripción generada automáticamente">
            <a:extLst>
              <a:ext uri="{FF2B5EF4-FFF2-40B4-BE49-F238E27FC236}">
                <a16:creationId xmlns:a16="http://schemas.microsoft.com/office/drawing/2014/main" id="{BC68F1DA-3080-468D-B1CB-76F208F8856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271" y="5656528"/>
            <a:ext cx="2180743" cy="2180743"/>
          </a:xfrm>
          <a:prstGeom prst="rect">
            <a:avLst/>
          </a:prstGeom>
        </p:spPr>
      </p:pic>
      <p:pic>
        <p:nvPicPr>
          <p:cNvPr id="18" name="Imagen 17" descr="Icono&#10;&#10;Descripción generada automáticamente">
            <a:extLst>
              <a:ext uri="{FF2B5EF4-FFF2-40B4-BE49-F238E27FC236}">
                <a16:creationId xmlns:a16="http://schemas.microsoft.com/office/drawing/2014/main" id="{EEB39BCD-2E0C-2F28-265E-AEEA2136482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387" y="5476657"/>
            <a:ext cx="2180742" cy="218074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15F019B-2E2D-D035-4894-7335CE6917D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18682" y="2771950"/>
            <a:ext cx="1725318" cy="237155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357E9E6-6435-730B-1A99-0C1ACDE9CDD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340370" y="2834963"/>
            <a:ext cx="1816765" cy="226181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E6FA24F-9CF0-8AA9-8AAA-FD99319FD8B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2370" y="5736287"/>
            <a:ext cx="1828959" cy="252396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D7E7DCE-F610-B9E3-9267-D9CEB246851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419609" y="5872324"/>
            <a:ext cx="1713124" cy="231058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EC1DCA-107D-191F-BF70-84CAB9AE9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12CAD46C-6ECC-9CD7-18B7-761DA99D8D15}"/>
              </a:ext>
            </a:extLst>
          </p:cNvPr>
          <p:cNvSpPr txBox="1"/>
          <p:nvPr/>
        </p:nvSpPr>
        <p:spPr>
          <a:xfrm>
            <a:off x="781050" y="952500"/>
            <a:ext cx="17278350" cy="11007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    TRABAJAMOS CON ESTAS EMPRESAS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A7FF32FC-4279-5928-FA7B-6E5C13EEC9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47363" y="8862526"/>
            <a:ext cx="2047588" cy="946364"/>
          </a:xfrm>
          <a:prstGeom prst="rect">
            <a:avLst/>
          </a:prstGeom>
        </p:spPr>
      </p:pic>
      <p:pic>
        <p:nvPicPr>
          <p:cNvPr id="2" name="Picture 2" descr="Centro Europeo de Empresas Innovadoras Valencia (CEEI Valencia)">
            <a:extLst>
              <a:ext uri="{FF2B5EF4-FFF2-40B4-BE49-F238E27FC236}">
                <a16:creationId xmlns:a16="http://schemas.microsoft.com/office/drawing/2014/main" id="{30C01077-EF96-E04B-EC37-013B4A21F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0" y="8797937"/>
            <a:ext cx="1157803" cy="129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0F46867-FFC2-CF71-0D3B-F6AB2AA953FA}"/>
              </a:ext>
            </a:extLst>
          </p:cNvPr>
          <p:cNvSpPr txBox="1"/>
          <p:nvPr/>
        </p:nvSpPr>
        <p:spPr>
          <a:xfrm>
            <a:off x="4334205" y="9444822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1D6295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  <a:hlinkClick r:id="rId4"/>
              </a:rPr>
              <a:t>www.sommos-connecta.com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CA6495F-FAE6-F979-9F59-393BDA3FD0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977" y="3619500"/>
            <a:ext cx="16072826" cy="370053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767D054-6EB4-92D6-D557-C7F4DB96C1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400" y="5600700"/>
            <a:ext cx="309562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22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781050" y="952500"/>
            <a:ext cx="17278350" cy="11007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5600" b="1" dirty="0">
                <a:solidFill>
                  <a:srgbClr val="262626"/>
                </a:solidFill>
                <a:latin typeface="Montserrat" pitchFamily="2" charset="77"/>
              </a:rPr>
              <a:t>     TRABAJAMOS CON ESTAS EMPRESAS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3B6D31AA-D47A-6C49-9618-7E70968BD4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47363" y="8862526"/>
            <a:ext cx="2047588" cy="946364"/>
          </a:xfrm>
          <a:prstGeom prst="rect">
            <a:avLst/>
          </a:prstGeom>
        </p:spPr>
      </p:pic>
      <p:pic>
        <p:nvPicPr>
          <p:cNvPr id="2" name="Picture 2" descr="Centro Europeo de Empresas Innovadoras Valencia (CEEI Valencia)">
            <a:extLst>
              <a:ext uri="{FF2B5EF4-FFF2-40B4-BE49-F238E27FC236}">
                <a16:creationId xmlns:a16="http://schemas.microsoft.com/office/drawing/2014/main" id="{2F75F6B5-E28F-4B97-48E3-A0BE4D628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0" y="8797937"/>
            <a:ext cx="1157803" cy="129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7862F91-5087-C1C2-2927-A3AC7600CAD0}"/>
              </a:ext>
            </a:extLst>
          </p:cNvPr>
          <p:cNvSpPr txBox="1"/>
          <p:nvPr/>
        </p:nvSpPr>
        <p:spPr>
          <a:xfrm>
            <a:off x="4334205" y="9444822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es-ES" b="0" i="0" u="none" strike="noStrike" dirty="0">
                <a:solidFill>
                  <a:srgbClr val="1D6295"/>
                </a:solidFill>
                <a:effectLst/>
                <a:latin typeface="Montserrat" pitchFamily="2" charset="77"/>
                <a:hlinkClick r:id="rId4"/>
              </a:rPr>
              <a:t>www.sommos-connecta.com</a:t>
            </a:r>
            <a:endParaRPr lang="en-US" b="0" i="0" dirty="0">
              <a:effectLst/>
              <a:latin typeface="Montserrat" pitchFamily="2" charset="77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CD7A4F3-2710-50B9-F9F9-40AA0C48216E}"/>
              </a:ext>
            </a:extLst>
          </p:cNvPr>
          <p:cNvSpPr txBox="1"/>
          <p:nvPr/>
        </p:nvSpPr>
        <p:spPr>
          <a:xfrm>
            <a:off x="6324600" y="21717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rgbClr val="00B0F0"/>
                </a:solidFill>
              </a:rPr>
              <a:t>https://somatechhub.es/cv-innova</a:t>
            </a:r>
          </a:p>
        </p:txBody>
      </p:sp>
      <p:pic>
        <p:nvPicPr>
          <p:cNvPr id="2050" name="Picture 2" descr="Logo Anecoop (2) - Anecoop">
            <a:extLst>
              <a:ext uri="{FF2B5EF4-FFF2-40B4-BE49-F238E27FC236}">
                <a16:creationId xmlns:a16="http://schemas.microsoft.com/office/drawing/2014/main" id="{24D18210-9E9C-5586-B7EA-ACB4E191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51" y="3366462"/>
            <a:ext cx="2137700" cy="160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7E75C9D-A88F-89DF-0AD1-79530EC00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594" y="3349749"/>
            <a:ext cx="1608281" cy="160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7DB70FD7-9FB7-1E4D-DBA9-790BBF8B8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12" y="7044305"/>
            <a:ext cx="2251455" cy="149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ZUMMO - AFEHC">
            <a:extLst>
              <a:ext uri="{FF2B5EF4-FFF2-40B4-BE49-F238E27FC236}">
                <a16:creationId xmlns:a16="http://schemas.microsoft.com/office/drawing/2014/main" id="{2C74B028-B111-1446-2A5C-B4BBC18C0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59" y="5667084"/>
            <a:ext cx="2012595" cy="95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AFF42A36-C409-D142-DE6B-A18CCFA4E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001" y="5417445"/>
            <a:ext cx="2251455" cy="150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A70E5D7C-0134-DDEA-BBDD-D58EE416F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45" y="709324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53077790-B4F6-47C5-4D7C-901B3E0FC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963" y="6871382"/>
            <a:ext cx="1748913" cy="174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id="{AC02AE2D-5A98-1DCC-9A19-A3CCA67E4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117" y="482765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Trolli Ibérica S.A. | Paterna | Facebook">
            <a:extLst>
              <a:ext uri="{FF2B5EF4-FFF2-40B4-BE49-F238E27FC236}">
                <a16:creationId xmlns:a16="http://schemas.microsoft.com/office/drawing/2014/main" id="{34EC6742-DA90-0CE9-5042-32569E50E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695" y="6993041"/>
            <a:ext cx="1483315" cy="148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>
            <a:extLst>
              <a:ext uri="{FF2B5EF4-FFF2-40B4-BE49-F238E27FC236}">
                <a16:creationId xmlns:a16="http://schemas.microsoft.com/office/drawing/2014/main" id="{DEB0A08E-C304-10CB-EFA0-BA7668F68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567" y="3262966"/>
            <a:ext cx="1345159" cy="134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>
            <a:extLst>
              <a:ext uri="{FF2B5EF4-FFF2-40B4-BE49-F238E27FC236}">
                <a16:creationId xmlns:a16="http://schemas.microsoft.com/office/drawing/2014/main" id="{0BEE82AD-25B1-FEDE-EAA7-35527297C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818" y="3259205"/>
            <a:ext cx="1735690" cy="134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>
            <a:extLst>
              <a:ext uri="{FF2B5EF4-FFF2-40B4-BE49-F238E27FC236}">
                <a16:creationId xmlns:a16="http://schemas.microsoft.com/office/drawing/2014/main" id="{7763B078-FFCF-1EF3-B551-7EA9886E2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329" y="5736300"/>
            <a:ext cx="2438401" cy="7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>
            <a:extLst>
              <a:ext uri="{FF2B5EF4-FFF2-40B4-BE49-F238E27FC236}">
                <a16:creationId xmlns:a16="http://schemas.microsoft.com/office/drawing/2014/main" id="{BB8750F0-BDAE-4C97-B6F1-BFEB62702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631" y="3459107"/>
            <a:ext cx="2253390" cy="119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>
            <a:extLst>
              <a:ext uri="{FF2B5EF4-FFF2-40B4-BE49-F238E27FC236}">
                <a16:creationId xmlns:a16="http://schemas.microsoft.com/office/drawing/2014/main" id="{684347C6-C0D1-737D-D570-597341E76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993" y="5855724"/>
            <a:ext cx="2124405" cy="38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>
            <a:extLst>
              <a:ext uri="{FF2B5EF4-FFF2-40B4-BE49-F238E27FC236}">
                <a16:creationId xmlns:a16="http://schemas.microsoft.com/office/drawing/2014/main" id="{56B7DB33-0196-6BDB-94F9-EE9FD94A6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134" y="316883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>
            <a:extLst>
              <a:ext uri="{FF2B5EF4-FFF2-40B4-BE49-F238E27FC236}">
                <a16:creationId xmlns:a16="http://schemas.microsoft.com/office/drawing/2014/main" id="{6DE9088E-A185-A71D-B15B-F15A486D9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6032" y="3113185"/>
            <a:ext cx="1682604" cy="168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>
            <a:extLst>
              <a:ext uri="{FF2B5EF4-FFF2-40B4-BE49-F238E27FC236}">
                <a16:creationId xmlns:a16="http://schemas.microsoft.com/office/drawing/2014/main" id="{41E8047C-4B45-9906-8A01-BD1E050F0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59" y="7449870"/>
            <a:ext cx="2279273" cy="68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>
            <a:extLst>
              <a:ext uri="{FF2B5EF4-FFF2-40B4-BE49-F238E27FC236}">
                <a16:creationId xmlns:a16="http://schemas.microsoft.com/office/drawing/2014/main" id="{F44D6269-4E4F-9EEF-B1CD-E9BED6810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1685" y="7331088"/>
            <a:ext cx="2643187" cy="120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Picture 38">
            <a:extLst>
              <a:ext uri="{FF2B5EF4-FFF2-40B4-BE49-F238E27FC236}">
                <a16:creationId xmlns:a16="http://schemas.microsoft.com/office/drawing/2014/main" id="{FD4D988E-63AF-4D70-E131-65125AFD3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4576" y="513930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Picture 40">
            <a:extLst>
              <a:ext uri="{FF2B5EF4-FFF2-40B4-BE49-F238E27FC236}">
                <a16:creationId xmlns:a16="http://schemas.microsoft.com/office/drawing/2014/main" id="{1C30722F-448E-DD29-8309-C4BD1BE74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016" y="6869678"/>
            <a:ext cx="1575581" cy="157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0" name="Picture 42">
            <a:extLst>
              <a:ext uri="{FF2B5EF4-FFF2-40B4-BE49-F238E27FC236}">
                <a16:creationId xmlns:a16="http://schemas.microsoft.com/office/drawing/2014/main" id="{73DF8260-5012-EF88-A6CB-7BC959201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3681" y="5630789"/>
            <a:ext cx="2205527" cy="84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983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5C455-EB47-422C-D500-68BAABA2A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681616DE-884F-9B4F-8ECB-19C7329478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47363" y="8862526"/>
            <a:ext cx="2047588" cy="946364"/>
          </a:xfrm>
          <a:prstGeom prst="rect">
            <a:avLst/>
          </a:prstGeom>
        </p:spPr>
      </p:pic>
      <p:pic>
        <p:nvPicPr>
          <p:cNvPr id="11" name="Picture 2" descr="Centro Europeo de Empresas Innovadoras Valencia (CEEI Valencia)">
            <a:extLst>
              <a:ext uri="{FF2B5EF4-FFF2-40B4-BE49-F238E27FC236}">
                <a16:creationId xmlns:a16="http://schemas.microsoft.com/office/drawing/2014/main" id="{05A92B6D-1597-1476-31F1-4D84F4F52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0" y="8797937"/>
            <a:ext cx="1157803" cy="129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90981C52-3E41-3BFE-A323-37F19A344841}"/>
              </a:ext>
            </a:extLst>
          </p:cNvPr>
          <p:cNvSpPr txBox="1"/>
          <p:nvPr/>
        </p:nvSpPr>
        <p:spPr>
          <a:xfrm>
            <a:off x="4334205" y="9444822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es-ES" b="0" i="0" u="none" strike="noStrike" dirty="0">
                <a:solidFill>
                  <a:srgbClr val="1D6295"/>
                </a:solidFill>
                <a:effectLst/>
                <a:latin typeface="Montserrat" pitchFamily="2" charset="77"/>
                <a:hlinkClick r:id="rId4"/>
              </a:rPr>
              <a:t>www.sommos-connecta.com</a:t>
            </a:r>
            <a:endParaRPr lang="en-US" b="0" i="0" dirty="0">
              <a:effectLst/>
              <a:latin typeface="Montserrat" pitchFamily="2" charset="77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5AB1CA4-0C3B-D369-303C-6AE407878E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675" y="1958064"/>
            <a:ext cx="17472650" cy="637087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9B5E32C-CC7D-25DB-7AAC-6A4D26279E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1006" y="861228"/>
            <a:ext cx="14930398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13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9E6DF-D07A-4BCD-0854-92C97D0C4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1D5F6170-81DC-52B6-493F-9B75C65245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47363" y="8862526"/>
            <a:ext cx="2047588" cy="946364"/>
          </a:xfrm>
          <a:prstGeom prst="rect">
            <a:avLst/>
          </a:prstGeom>
        </p:spPr>
      </p:pic>
      <p:pic>
        <p:nvPicPr>
          <p:cNvPr id="11" name="Picture 2" descr="Centro Europeo de Empresas Innovadoras Valencia (CEEI Valencia)">
            <a:extLst>
              <a:ext uri="{FF2B5EF4-FFF2-40B4-BE49-F238E27FC236}">
                <a16:creationId xmlns:a16="http://schemas.microsoft.com/office/drawing/2014/main" id="{A65D3076-64C1-87EB-871B-E274EDE47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0" y="8797937"/>
            <a:ext cx="1157803" cy="129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44F0AF8D-23BF-3AE6-9E34-50B7CFD89CB2}"/>
              </a:ext>
            </a:extLst>
          </p:cNvPr>
          <p:cNvSpPr txBox="1"/>
          <p:nvPr/>
        </p:nvSpPr>
        <p:spPr>
          <a:xfrm>
            <a:off x="4334205" y="9444822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es-ES" b="0" i="0" u="none" strike="noStrike" dirty="0">
                <a:solidFill>
                  <a:srgbClr val="1D6295"/>
                </a:solidFill>
                <a:effectLst/>
                <a:latin typeface="Montserrat" pitchFamily="2" charset="77"/>
                <a:hlinkClick r:id="rId4"/>
              </a:rPr>
              <a:t>www.sommos-connecta.com</a:t>
            </a:r>
            <a:endParaRPr lang="en-US" b="0" i="0" dirty="0">
              <a:effectLst/>
              <a:latin typeface="Montserrat" pitchFamily="2" charset="77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D9AD714-0C7A-28F6-F244-AC24A14159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1006" y="861228"/>
            <a:ext cx="14930398" cy="149364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43C9791-F030-E1A8-5651-BC916E9DBB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410" y="1933678"/>
            <a:ext cx="16369179" cy="641964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E62900B-C7D7-84EB-0880-B0699C820A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79384" y="2350114"/>
            <a:ext cx="4672372" cy="233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987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6C3A257-B402-4144-8021-4B95CC834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61" y="9076135"/>
            <a:ext cx="2451191" cy="1138054"/>
          </a:xfrm>
          <a:prstGeom prst="rect">
            <a:avLst/>
          </a:prstGeom>
        </p:spPr>
      </p:pic>
      <p:sp>
        <p:nvSpPr>
          <p:cNvPr id="18" name="TextBox 5">
            <a:extLst>
              <a:ext uri="{FF2B5EF4-FFF2-40B4-BE49-F238E27FC236}">
                <a16:creationId xmlns:a16="http://schemas.microsoft.com/office/drawing/2014/main" id="{1A5144C9-AACE-B64E-A77E-EFE8087E536D}"/>
              </a:ext>
            </a:extLst>
          </p:cNvPr>
          <p:cNvSpPr txBox="1"/>
          <p:nvPr/>
        </p:nvSpPr>
        <p:spPr>
          <a:xfrm>
            <a:off x="781050" y="600716"/>
            <a:ext cx="17309598" cy="11007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5600" b="1" dirty="0">
                <a:solidFill>
                  <a:srgbClr val="A6C2D8"/>
                </a:solidFill>
                <a:latin typeface="Montserrat" pitchFamily="2" charset="77"/>
              </a:rPr>
              <a:t>En 2024 </a:t>
            </a:r>
            <a:r>
              <a:rPr lang="en-US" sz="5600" b="1" dirty="0">
                <a:solidFill>
                  <a:srgbClr val="262626"/>
                </a:solidFill>
                <a:latin typeface="Montserrat" pitchFamily="2" charset="77"/>
              </a:rPr>
              <a:t>TRABAJAMOS SOBRE ESTOS RETOS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439653B-EA16-2C1A-A774-146A056E098C}"/>
              </a:ext>
            </a:extLst>
          </p:cNvPr>
          <p:cNvSpPr txBox="1"/>
          <p:nvPr/>
        </p:nvSpPr>
        <p:spPr>
          <a:xfrm>
            <a:off x="4334205" y="9650968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es-ES" b="0" i="0" u="none" strike="noStrike" dirty="0">
                <a:solidFill>
                  <a:srgbClr val="1D6295"/>
                </a:solidFill>
                <a:effectLst/>
                <a:latin typeface="Montserrat" pitchFamily="2" charset="77"/>
                <a:hlinkClick r:id="rId4"/>
              </a:rPr>
              <a:t>www.sommos-connecta.com</a:t>
            </a:r>
            <a:endParaRPr lang="en-US" b="0" i="0" dirty="0">
              <a:effectLst/>
              <a:latin typeface="Montserrat" pitchFamily="2" charset="77"/>
            </a:endParaRPr>
          </a:p>
        </p:txBody>
      </p:sp>
      <p:pic>
        <p:nvPicPr>
          <p:cNvPr id="4" name="Picture 2" descr="Centro Europeo de Empresas Innovadoras Valencia (CEEI Valencia)">
            <a:extLst>
              <a:ext uri="{FF2B5EF4-FFF2-40B4-BE49-F238E27FC236}">
                <a16:creationId xmlns:a16="http://schemas.microsoft.com/office/drawing/2014/main" id="{E06EB0DD-E721-4B0D-4F90-B9068A0AE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0" y="8797937"/>
            <a:ext cx="1157803" cy="129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52CB7CA-CC22-58F5-D753-38AABC364B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1199" y="2095500"/>
            <a:ext cx="12545602" cy="651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603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ráfico 51" descr="Diana con relleno sólido">
            <a:extLst>
              <a:ext uri="{FF2B5EF4-FFF2-40B4-BE49-F238E27FC236}">
                <a16:creationId xmlns:a16="http://schemas.microsoft.com/office/drawing/2014/main" id="{72E77868-0DED-6A48-8C05-A134E30624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624155" y="3679059"/>
            <a:ext cx="768245" cy="768245"/>
          </a:xfrm>
          <a:prstGeom prst="rect">
            <a:avLst/>
          </a:prstGeom>
        </p:spPr>
      </p:pic>
      <p:pic>
        <p:nvPicPr>
          <p:cNvPr id="71" name="Gráfico 70">
            <a:extLst>
              <a:ext uri="{FF2B5EF4-FFF2-40B4-BE49-F238E27FC236}">
                <a16:creationId xmlns:a16="http://schemas.microsoft.com/office/drawing/2014/main" id="{40359824-9660-AC46-9D72-3FF87AD218D8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091437" y="6172764"/>
            <a:ext cx="1800000" cy="1800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E0AFEB5-74D2-4ED9-8A01-C3D4CDEABA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87" y="8723802"/>
            <a:ext cx="3273836" cy="150889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B691255-CD2C-4287-9EE1-5F305A47B0F0}"/>
              </a:ext>
            </a:extLst>
          </p:cNvPr>
          <p:cNvSpPr txBox="1"/>
          <p:nvPr/>
        </p:nvSpPr>
        <p:spPr>
          <a:xfrm>
            <a:off x="683829" y="8007758"/>
            <a:ext cx="346432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2400" b="1" dirty="0">
                <a:latin typeface="Montserrat" pitchFamily="2" charset="77"/>
                <a:cs typeface="Arial" panose="020B0604020202020204" pitchFamily="34" charset="0"/>
              </a:rPr>
              <a:t>88 </a:t>
            </a:r>
            <a:r>
              <a:rPr lang="es-ES" sz="2400" dirty="0">
                <a:latin typeface="Montserrat" pitchFamily="2" charset="77"/>
                <a:cs typeface="Arial" panose="020B0604020202020204" pitchFamily="34" charset="0"/>
              </a:rPr>
              <a:t>Corporates</a:t>
            </a:r>
          </a:p>
          <a:p>
            <a:pPr algn="ctr"/>
            <a:r>
              <a:rPr lang="es-ES" sz="2400" b="1" dirty="0">
                <a:latin typeface="Montserrat" pitchFamily="2" charset="77"/>
                <a:cs typeface="Arial" panose="020B0604020202020204" pitchFamily="34" charset="0"/>
              </a:rPr>
              <a:t>124</a:t>
            </a:r>
            <a:r>
              <a:rPr lang="es-ES" sz="2400" dirty="0">
                <a:latin typeface="Montserrat" pitchFamily="2" charset="77"/>
                <a:cs typeface="Arial" panose="020B0604020202020204" pitchFamily="34" charset="0"/>
              </a:rPr>
              <a:t> retos trabajados 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0AE6367D-F1AA-4A56-91AB-71EFE64A3E20}"/>
              </a:ext>
            </a:extLst>
          </p:cNvPr>
          <p:cNvSpPr txBox="1"/>
          <p:nvPr/>
        </p:nvSpPr>
        <p:spPr>
          <a:xfrm>
            <a:off x="6083569" y="8012677"/>
            <a:ext cx="4489316" cy="15696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s-ES" sz="2400" dirty="0">
                <a:latin typeface="Montserrat" pitchFamily="2" charset="77"/>
                <a:cs typeface="Arial" panose="020B0604020202020204" pitchFamily="34" charset="0"/>
              </a:rPr>
              <a:t>Empresas solucionadoras contactadas: </a:t>
            </a:r>
            <a:r>
              <a:rPr lang="es-ES" sz="2400" b="1" dirty="0">
                <a:latin typeface="Montserrat" pitchFamily="2" charset="77"/>
                <a:cs typeface="Arial" panose="020B0604020202020204" pitchFamily="34" charset="0"/>
              </a:rPr>
              <a:t>2000</a:t>
            </a:r>
            <a:r>
              <a:rPr lang="es-ES" sz="2400" dirty="0">
                <a:latin typeface="Montserrat" pitchFamily="2" charset="77"/>
                <a:cs typeface="Arial" panose="020B0604020202020204" pitchFamily="34" charset="0"/>
              </a:rPr>
              <a:t> de más de </a:t>
            </a:r>
            <a:r>
              <a:rPr lang="es-ES" sz="2400" b="1" dirty="0">
                <a:latin typeface="Montserrat" pitchFamily="2" charset="77"/>
                <a:cs typeface="Arial" panose="020B0604020202020204" pitchFamily="34" charset="0"/>
              </a:rPr>
              <a:t>70</a:t>
            </a:r>
            <a:r>
              <a:rPr lang="es-ES" sz="2400" dirty="0">
                <a:latin typeface="Montserrat" pitchFamily="2" charset="77"/>
                <a:cs typeface="Arial" panose="020B0604020202020204" pitchFamily="34" charset="0"/>
              </a:rPr>
              <a:t> países.</a:t>
            </a:r>
          </a:p>
          <a:p>
            <a:pPr algn="ctr"/>
            <a:r>
              <a:rPr lang="es-ES" sz="2400" dirty="0">
                <a:solidFill>
                  <a:srgbClr val="FF0000"/>
                </a:solidFill>
                <a:latin typeface="Montserrat" pitchFamily="2" charset="77"/>
                <a:cs typeface="Arial" panose="020B0604020202020204" pitchFamily="34" charset="0"/>
              </a:rPr>
              <a:t> </a:t>
            </a:r>
            <a:endParaRPr lang="es-ES" sz="2400" dirty="0">
              <a:latin typeface="Montserrat" pitchFamily="2" charset="77"/>
              <a:cs typeface="Arial" panose="020B060402020202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E5A8DC58-8C68-428C-9E3E-988F0222E918}"/>
              </a:ext>
            </a:extLst>
          </p:cNvPr>
          <p:cNvSpPr txBox="1"/>
          <p:nvPr/>
        </p:nvSpPr>
        <p:spPr>
          <a:xfrm>
            <a:off x="12233705" y="7972764"/>
            <a:ext cx="4267200" cy="15696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s-ES" sz="2400" dirty="0">
                <a:latin typeface="Montserrat" pitchFamily="2" charset="77"/>
                <a:cs typeface="Arial" panose="020B0604020202020204" pitchFamily="34" charset="0"/>
              </a:rPr>
              <a:t> Empresas solucionadoras finalistas: </a:t>
            </a:r>
            <a:r>
              <a:rPr lang="es-ES" sz="2400" b="1" dirty="0">
                <a:latin typeface="Montserrat" pitchFamily="2" charset="77"/>
                <a:cs typeface="Arial" panose="020B0604020202020204" pitchFamily="34" charset="0"/>
              </a:rPr>
              <a:t>300 </a:t>
            </a:r>
          </a:p>
          <a:p>
            <a:pPr algn="ctr"/>
            <a:r>
              <a:rPr lang="es-ES" sz="2400" b="1" dirty="0">
                <a:latin typeface="Montserrat" pitchFamily="2" charset="77"/>
                <a:cs typeface="Arial" panose="020B0604020202020204" pitchFamily="34" charset="0"/>
              </a:rPr>
              <a:t>40% </a:t>
            </a:r>
            <a:r>
              <a:rPr lang="es-ES" sz="2400" dirty="0" err="1">
                <a:latin typeface="Montserrat" pitchFamily="2" charset="77"/>
                <a:cs typeface="Arial" panose="020B0604020202020204" pitchFamily="34" charset="0"/>
              </a:rPr>
              <a:t>Comunitat</a:t>
            </a:r>
            <a:r>
              <a:rPr lang="es-ES" sz="2400" dirty="0">
                <a:latin typeface="Montserrat" pitchFamily="2" charset="77"/>
                <a:cs typeface="Arial" panose="020B0604020202020204" pitchFamily="34" charset="0"/>
              </a:rPr>
              <a:t> Valenciana </a:t>
            </a:r>
          </a:p>
        </p:txBody>
      </p:sp>
      <p:sp>
        <p:nvSpPr>
          <p:cNvPr id="23" name="TextBox 3">
            <a:extLst>
              <a:ext uri="{FF2B5EF4-FFF2-40B4-BE49-F238E27FC236}">
                <a16:creationId xmlns:a16="http://schemas.microsoft.com/office/drawing/2014/main" id="{71298B8B-4C5C-A74C-BD31-799C8A620AC4}"/>
              </a:ext>
            </a:extLst>
          </p:cNvPr>
          <p:cNvSpPr txBox="1"/>
          <p:nvPr/>
        </p:nvSpPr>
        <p:spPr>
          <a:xfrm>
            <a:off x="990600" y="537916"/>
            <a:ext cx="16916400" cy="11007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5600" b="1" dirty="0">
                <a:solidFill>
                  <a:srgbClr val="A6C2D8"/>
                </a:solidFill>
                <a:latin typeface="Montserrat" pitchFamily="2" charset="77"/>
              </a:rPr>
              <a:t>         </a:t>
            </a:r>
            <a:r>
              <a:rPr lang="en-US" sz="5600" b="1" dirty="0">
                <a:solidFill>
                  <a:srgbClr val="262626"/>
                </a:solidFill>
                <a:latin typeface="Montserrat" pitchFamily="2" charset="77"/>
              </a:rPr>
              <a:t>ESTA FUE NUESTRA BÚSQUEDA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02F68C2-0BE5-174F-B30E-EA2BEF1B94FC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823" y="6207758"/>
            <a:ext cx="180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25AD0FB-9FC2-B846-8E35-3D1D8D1279E7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27" y="6172764"/>
            <a:ext cx="1800000" cy="1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riángulo 30">
            <a:extLst>
              <a:ext uri="{FF2B5EF4-FFF2-40B4-BE49-F238E27FC236}">
                <a16:creationId xmlns:a16="http://schemas.microsoft.com/office/drawing/2014/main" id="{7F15A44A-8F55-874F-88A7-C742CDAC11FB}"/>
              </a:ext>
            </a:extLst>
          </p:cNvPr>
          <p:cNvSpPr/>
          <p:nvPr/>
        </p:nvSpPr>
        <p:spPr>
          <a:xfrm rot="5400000">
            <a:off x="6058930" y="-805858"/>
            <a:ext cx="3199487" cy="9766029"/>
          </a:xfrm>
          <a:prstGeom prst="triangle">
            <a:avLst>
              <a:gd name="adj" fmla="val 50628"/>
            </a:avLst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s-ES" sz="2700" dirty="0">
                <a:solidFill>
                  <a:prstClr val="white"/>
                </a:solidFill>
              </a:rPr>
              <a:t>82</a:t>
            </a:r>
            <a:endParaRPr lang="es-ES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6B2DC78A-3129-9B4E-8CCF-CEA150BD7A92}"/>
              </a:ext>
            </a:extLst>
          </p:cNvPr>
          <p:cNvSpPr/>
          <p:nvPr/>
        </p:nvSpPr>
        <p:spPr>
          <a:xfrm>
            <a:off x="2317372" y="3071888"/>
            <a:ext cx="2044931" cy="1982586"/>
          </a:xfrm>
          <a:prstGeom prst="ellipse">
            <a:avLst/>
          </a:prstGeom>
          <a:solidFill>
            <a:srgbClr val="87CFC3"/>
          </a:solidFill>
          <a:ln>
            <a:solidFill>
              <a:srgbClr val="87CFC3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371600">
              <a:defRPr/>
            </a:pPr>
            <a:r>
              <a:rPr lang="es-ES" sz="2700" b="1" dirty="0">
                <a:solidFill>
                  <a:prstClr val="white"/>
                </a:solidFill>
                <a:latin typeface="Montserrat" pitchFamily="2" charset="77"/>
              </a:rPr>
              <a:t>6500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FDE51413-EB5B-8F42-9F78-C5906D82BAD5}"/>
              </a:ext>
            </a:extLst>
          </p:cNvPr>
          <p:cNvSpPr/>
          <p:nvPr/>
        </p:nvSpPr>
        <p:spPr>
          <a:xfrm>
            <a:off x="10144985" y="3604573"/>
            <a:ext cx="950052" cy="95005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371600">
              <a:defRPr/>
            </a:pPr>
            <a:r>
              <a:rPr lang="es-ES" sz="2000" b="1" dirty="0">
                <a:solidFill>
                  <a:prstClr val="black"/>
                </a:solidFill>
                <a:latin typeface="Montserrat" pitchFamily="2" charset="77"/>
              </a:rPr>
              <a:t>2000</a:t>
            </a: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3B2277C8-2D37-894B-ABCE-B827349CCC7C}"/>
              </a:ext>
            </a:extLst>
          </p:cNvPr>
          <p:cNvSpPr/>
          <p:nvPr/>
        </p:nvSpPr>
        <p:spPr>
          <a:xfrm>
            <a:off x="11940683" y="3725731"/>
            <a:ext cx="777040" cy="702849"/>
          </a:xfrm>
          <a:prstGeom prst="ellipse">
            <a:avLst/>
          </a:prstGeom>
          <a:solidFill>
            <a:srgbClr val="DDD268"/>
          </a:solidFill>
          <a:ln>
            <a:solidFill>
              <a:srgbClr val="DDD268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371600">
              <a:defRPr/>
            </a:pPr>
            <a:endParaRPr lang="es-ES" sz="2400" dirty="0">
              <a:solidFill>
                <a:prstClr val="black"/>
              </a:solidFill>
            </a:endParaRPr>
          </a:p>
          <a:p>
            <a:pPr algn="ctr" defTabSz="1371600">
              <a:defRPr/>
            </a:pPr>
            <a:r>
              <a:rPr lang="es-ES" sz="2100" b="1" dirty="0">
                <a:solidFill>
                  <a:prstClr val="black"/>
                </a:solidFill>
                <a:latin typeface="Montserrat" pitchFamily="2" charset="77"/>
              </a:rPr>
              <a:t>300</a:t>
            </a:r>
          </a:p>
          <a:p>
            <a:pPr algn="ctr" defTabSz="1371600">
              <a:defRPr/>
            </a:pPr>
            <a:endParaRPr lang="es-ES" sz="27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566550F1-9373-364D-8ACC-B7AE059CF838}"/>
              </a:ext>
            </a:extLst>
          </p:cNvPr>
          <p:cNvSpPr/>
          <p:nvPr/>
        </p:nvSpPr>
        <p:spPr>
          <a:xfrm>
            <a:off x="6498734" y="3297541"/>
            <a:ext cx="1563784" cy="1531283"/>
          </a:xfrm>
          <a:prstGeom prst="ellipse">
            <a:avLst/>
          </a:prstGeom>
          <a:solidFill>
            <a:srgbClr val="F3755B"/>
          </a:solidFill>
          <a:ln>
            <a:solidFill>
              <a:srgbClr val="F3755B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371600">
              <a:defRPr/>
            </a:pPr>
            <a:r>
              <a:rPr lang="es-ES" sz="2700" b="1" dirty="0">
                <a:solidFill>
                  <a:prstClr val="white"/>
                </a:solidFill>
                <a:latin typeface="Montserrat" pitchFamily="2" charset="77"/>
              </a:rPr>
              <a:t>4500</a:t>
            </a:r>
          </a:p>
        </p:txBody>
      </p: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7DB3AA5D-FBB7-4F4B-909B-899E1DE75F0A}"/>
              </a:ext>
            </a:extLst>
          </p:cNvPr>
          <p:cNvCxnSpPr>
            <a:cxnSpLocks/>
          </p:cNvCxnSpPr>
          <p:nvPr/>
        </p:nvCxnSpPr>
        <p:spPr>
          <a:xfrm flipV="1">
            <a:off x="12717723" y="4063183"/>
            <a:ext cx="1988877" cy="13973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Centro Europeo de Empresas Innovadoras Valencia (CEEI Valencia)">
            <a:extLst>
              <a:ext uri="{FF2B5EF4-FFF2-40B4-BE49-F238E27FC236}">
                <a16:creationId xmlns:a16="http://schemas.microsoft.com/office/drawing/2014/main" id="{27C44670-C63A-C25A-A592-F85D3A9DD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0" y="8797937"/>
            <a:ext cx="1157803" cy="129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A0CF045-36AF-997C-0BDA-C708ED910512}"/>
              </a:ext>
            </a:extLst>
          </p:cNvPr>
          <p:cNvSpPr txBox="1"/>
          <p:nvPr/>
        </p:nvSpPr>
        <p:spPr>
          <a:xfrm>
            <a:off x="4334205" y="9444822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es-ES" b="0" i="0" u="none" strike="noStrike" dirty="0">
                <a:solidFill>
                  <a:srgbClr val="1D6295"/>
                </a:solidFill>
                <a:effectLst/>
                <a:latin typeface="Montserrat" pitchFamily="2" charset="77"/>
                <a:hlinkClick r:id="rId11"/>
              </a:rPr>
              <a:t>www.sommos-connecta.com</a:t>
            </a:r>
            <a:endParaRPr lang="en-US" b="0" i="0" dirty="0">
              <a:effectLst/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12617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43200" y="1409700"/>
            <a:ext cx="13716000" cy="531324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endParaRPr lang="es-ES_tradnl" sz="5400" b="1" dirty="0">
              <a:solidFill>
                <a:srgbClr val="A6C2D8"/>
              </a:solidFill>
              <a:latin typeface="Montserrat" pitchFamily="2" charset="77"/>
            </a:endParaRPr>
          </a:p>
          <a:p>
            <a:pPr algn="ctr">
              <a:lnSpc>
                <a:spcPts val="8399"/>
              </a:lnSpc>
            </a:pPr>
            <a:r>
              <a:rPr lang="es-ES_tradnl" sz="5400" b="1" dirty="0">
                <a:solidFill>
                  <a:srgbClr val="A6C2D8"/>
                </a:solidFill>
                <a:latin typeface="Montserrat" pitchFamily="2" charset="77"/>
              </a:rPr>
              <a:t>MUCHAS GRACIAS</a:t>
            </a:r>
          </a:p>
          <a:p>
            <a:pPr algn="ctr">
              <a:lnSpc>
                <a:spcPct val="150000"/>
              </a:lnSpc>
            </a:pPr>
            <a:r>
              <a:rPr lang="es-ES_tradnl" sz="2800" b="1" dirty="0">
                <a:latin typeface="Montserrat" pitchFamily="2" charset="77"/>
              </a:rPr>
              <a:t>Datos de contacto</a:t>
            </a:r>
            <a:endParaRPr lang="es-ES_tradnl" sz="2800" dirty="0">
              <a:latin typeface="Montserrat" pitchFamily="2" charset="77"/>
            </a:endParaRPr>
          </a:p>
          <a:p>
            <a:pPr algn="ctr">
              <a:lnSpc>
                <a:spcPct val="150000"/>
              </a:lnSpc>
            </a:pPr>
            <a:r>
              <a:rPr lang="es-ES_tradnl" sz="2800" dirty="0">
                <a:latin typeface="Montserrat" pitchFamily="2" charset="77"/>
              </a:rPr>
              <a:t>Luis Vera y Juan Simó</a:t>
            </a:r>
          </a:p>
          <a:p>
            <a:pPr algn="ctr">
              <a:lnSpc>
                <a:spcPct val="150000"/>
              </a:lnSpc>
            </a:pPr>
            <a:r>
              <a:rPr lang="es-ES_tradnl" sz="2800" dirty="0">
                <a:latin typeface="Montserrat" pitchFamily="2" charset="77"/>
              </a:rPr>
              <a:t>CEEI Valencia</a:t>
            </a:r>
          </a:p>
          <a:p>
            <a:pPr algn="ctr">
              <a:lnSpc>
                <a:spcPct val="150000"/>
              </a:lnSpc>
            </a:pPr>
            <a:r>
              <a:rPr lang="es-ES_tradnl" sz="2800" dirty="0">
                <a:latin typeface="Montserrat" pitchFamily="2" charset="77"/>
                <a:hlinkClick r:id="rId2"/>
              </a:rPr>
              <a:t>Luis.vera@ceei.net</a:t>
            </a:r>
            <a:r>
              <a:rPr lang="es-ES_tradnl" sz="2800" dirty="0">
                <a:latin typeface="Montserrat" pitchFamily="2" charset="77"/>
              </a:rPr>
              <a:t>  // juan.simo@ceei.net</a:t>
            </a:r>
          </a:p>
          <a:p>
            <a:pPr algn="ctr">
              <a:lnSpc>
                <a:spcPct val="150000"/>
              </a:lnSpc>
            </a:pPr>
            <a:r>
              <a:rPr lang="es-ES_tradnl" sz="2800" dirty="0">
                <a:latin typeface="Montserrat" pitchFamily="2" charset="77"/>
              </a:rPr>
              <a:t>961.994.200// </a:t>
            </a:r>
            <a:r>
              <a:rPr lang="es-ES" sz="2800" dirty="0">
                <a:latin typeface="Montserrat" pitchFamily="2" charset="77"/>
              </a:rPr>
              <a:t>647 583 275 </a:t>
            </a:r>
            <a:endParaRPr lang="es-ES_tradnl" sz="2800" dirty="0">
              <a:latin typeface="Montserrat" pitchFamily="2" charset="77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8286399" y="2091671"/>
            <a:ext cx="2160000" cy="180000"/>
          </a:xfrm>
          <a:prstGeom prst="rect">
            <a:avLst/>
          </a:prstGeom>
          <a:solidFill>
            <a:srgbClr val="DDD266"/>
          </a:solidFill>
        </p:spPr>
        <p:txBody>
          <a:bodyPr/>
          <a:lstStyle/>
          <a:p>
            <a:endParaRPr lang="es-ES"/>
          </a:p>
        </p:txBody>
      </p:sp>
      <p:sp>
        <p:nvSpPr>
          <p:cNvPr id="4" name="AutoShape 4"/>
          <p:cNvSpPr/>
          <p:nvPr/>
        </p:nvSpPr>
        <p:spPr>
          <a:xfrm>
            <a:off x="8286399" y="4820377"/>
            <a:ext cx="2160000" cy="180000"/>
          </a:xfrm>
          <a:prstGeom prst="rect">
            <a:avLst/>
          </a:prstGeom>
          <a:solidFill>
            <a:srgbClr val="DDD266"/>
          </a:solidFill>
        </p:spPr>
        <p:txBody>
          <a:bodyPr/>
          <a:lstStyle/>
          <a:p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903DA21-6ED6-4DA3-91B0-F7AD5D9D6664}"/>
              </a:ext>
            </a:extLst>
          </p:cNvPr>
          <p:cNvSpPr txBox="1"/>
          <p:nvPr/>
        </p:nvSpPr>
        <p:spPr>
          <a:xfrm>
            <a:off x="17354550" y="10803717"/>
            <a:ext cx="2971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3200" dirty="0">
                <a:solidFill>
                  <a:srgbClr val="FFFFFF"/>
                </a:solidFill>
                <a:latin typeface="Roboto"/>
              </a:rPr>
              <a:t>- Henry Ford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E3B6885F-554B-4704-8D50-FC9C697BBD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8336209"/>
            <a:ext cx="3053443" cy="1411255"/>
          </a:xfrm>
          <a:prstGeom prst="rect">
            <a:avLst/>
          </a:prstGeom>
        </p:spPr>
      </p:pic>
      <p:pic>
        <p:nvPicPr>
          <p:cNvPr id="5" name="Picture 2" descr="Centro Europeo de Empresas Innovadoras Valencia (CEEI Valencia)">
            <a:extLst>
              <a:ext uri="{FF2B5EF4-FFF2-40B4-BE49-F238E27FC236}">
                <a16:creationId xmlns:a16="http://schemas.microsoft.com/office/drawing/2014/main" id="{1A7D0842-CD99-F84F-4372-D50ED1DB0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0" y="8797937"/>
            <a:ext cx="1157803" cy="129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2BDE89D-AEA3-51B9-6FD4-61F9CA44C711}"/>
              </a:ext>
            </a:extLst>
          </p:cNvPr>
          <p:cNvSpPr txBox="1"/>
          <p:nvPr/>
        </p:nvSpPr>
        <p:spPr>
          <a:xfrm>
            <a:off x="4334205" y="9444822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es-ES" b="0" i="0" u="none" strike="noStrike" dirty="0">
                <a:solidFill>
                  <a:srgbClr val="1D6295"/>
                </a:solidFill>
                <a:effectLst/>
                <a:latin typeface="Montserrat" pitchFamily="2" charset="77"/>
                <a:hlinkClick r:id="rId5"/>
              </a:rPr>
              <a:t>www.sommos-connecta.com</a:t>
            </a:r>
            <a:endParaRPr lang="en-US" b="0" i="0" dirty="0">
              <a:effectLst/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54980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01624" y="956860"/>
            <a:ext cx="17121600" cy="772929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s-ES_tradnl" sz="5400" b="1" dirty="0">
                <a:solidFill>
                  <a:srgbClr val="A6C2D8"/>
                </a:solidFill>
                <a:latin typeface="Montserrat" pitchFamily="2" charset="77"/>
              </a:rPr>
              <a:t>Por si no nos conoces…</a:t>
            </a:r>
          </a:p>
          <a:p>
            <a:pPr>
              <a:lnSpc>
                <a:spcPct val="150000"/>
              </a:lnSpc>
              <a:spcAft>
                <a:spcPts val="2400"/>
              </a:spcAft>
            </a:pPr>
            <a:endParaRPr lang="es-ES_tradnl" sz="2800" b="1" dirty="0">
              <a:solidFill>
                <a:srgbClr val="F3755B"/>
              </a:solidFill>
              <a:latin typeface="Montserrat" pitchFamily="2" charset="77"/>
            </a:endParaRPr>
          </a:p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es-ES_tradnl" sz="2800" b="1" dirty="0">
                <a:solidFill>
                  <a:srgbClr val="F3755B"/>
                </a:solidFill>
                <a:latin typeface="Montserrat" pitchFamily="2" charset="77"/>
              </a:rPr>
              <a:t>Los </a:t>
            </a:r>
            <a:r>
              <a:rPr lang="es-ES_tradnl" sz="2800" b="1" dirty="0" err="1">
                <a:solidFill>
                  <a:srgbClr val="F3755B"/>
                </a:solidFill>
                <a:latin typeface="Montserrat" pitchFamily="2" charset="77"/>
              </a:rPr>
              <a:t>CEEIs</a:t>
            </a:r>
            <a:r>
              <a:rPr lang="es-ES_tradnl" sz="2800" b="1" dirty="0">
                <a:solidFill>
                  <a:srgbClr val="F3755B"/>
                </a:solidFill>
                <a:latin typeface="Montserrat" pitchFamily="2" charset="77"/>
              </a:rPr>
              <a:t> de la CV somos organizaciones </a:t>
            </a:r>
            <a:r>
              <a:rPr lang="es-ES_tradnl" sz="2800" b="1" u="sng" dirty="0">
                <a:solidFill>
                  <a:srgbClr val="F3755B"/>
                </a:solidFill>
                <a:latin typeface="Montserrat" pitchFamily="2" charset="77"/>
              </a:rPr>
              <a:t>sin ánimo de lucro</a:t>
            </a:r>
            <a:r>
              <a:rPr lang="es-ES_tradnl" sz="2800" b="1" dirty="0">
                <a:solidFill>
                  <a:srgbClr val="F3755B"/>
                </a:solidFill>
                <a:latin typeface="Montserrat" pitchFamily="2" charset="77"/>
              </a:rPr>
              <a:t>, </a:t>
            </a:r>
            <a:r>
              <a:rPr lang="es-ES_tradnl" sz="2800" dirty="0">
                <a:solidFill>
                  <a:srgbClr val="F3755B"/>
                </a:solidFill>
                <a:latin typeface="Montserrat" pitchFamily="2" charset="77"/>
              </a:rPr>
              <a:t>creadas por iniciativa de la Generalitat Valenciana a través del IVACE </a:t>
            </a:r>
            <a:r>
              <a:rPr lang="es-ES_tradnl" sz="2800" b="1" dirty="0">
                <a:solidFill>
                  <a:srgbClr val="F3755B"/>
                </a:solidFill>
                <a:latin typeface="Montserrat" pitchFamily="2" charset="77"/>
              </a:rPr>
              <a:t>para contribuir al desarrollo del tejido empresarial innovador </a:t>
            </a:r>
            <a:r>
              <a:rPr lang="es-ES_tradnl" sz="2800" dirty="0">
                <a:solidFill>
                  <a:srgbClr val="F3755B"/>
                </a:solidFill>
                <a:latin typeface="Montserrat" pitchFamily="2" charset="77"/>
              </a:rPr>
              <a:t>de la CV.</a:t>
            </a:r>
          </a:p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es-ES_tradnl" sz="2800" b="1" dirty="0">
                <a:solidFill>
                  <a:srgbClr val="F3755B"/>
                </a:solidFill>
                <a:latin typeface="Montserrat" pitchFamily="2" charset="77"/>
              </a:rPr>
              <a:t>La Red CEEI de la CV </a:t>
            </a:r>
            <a:r>
              <a:rPr lang="es-ES_tradnl" sz="2800" dirty="0">
                <a:solidFill>
                  <a:srgbClr val="F3755B"/>
                </a:solidFill>
                <a:latin typeface="Montserrat" pitchFamily="2" charset="77"/>
              </a:rPr>
              <a:t>está compuesta por 3 </a:t>
            </a:r>
            <a:r>
              <a:rPr lang="es-ES_tradnl" sz="2800" dirty="0" err="1">
                <a:solidFill>
                  <a:srgbClr val="F3755B"/>
                </a:solidFill>
                <a:latin typeface="Montserrat" pitchFamily="2" charset="77"/>
              </a:rPr>
              <a:t>CEEIs</a:t>
            </a:r>
            <a:r>
              <a:rPr lang="es-ES_tradnl" sz="2800" dirty="0">
                <a:solidFill>
                  <a:srgbClr val="F3755B"/>
                </a:solidFill>
                <a:latin typeface="Montserrat" pitchFamily="2" charset="77"/>
              </a:rPr>
              <a:t>: </a:t>
            </a:r>
            <a:r>
              <a:rPr lang="es-ES_tradnl" sz="2800" b="1" dirty="0">
                <a:solidFill>
                  <a:srgbClr val="F3755B"/>
                </a:solidFill>
                <a:latin typeface="Montserrat" pitchFamily="2" charset="77"/>
              </a:rPr>
              <a:t>Castellón, Elche y Valencia.</a:t>
            </a:r>
          </a:p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es-ES_tradnl" sz="2800" dirty="0">
                <a:solidFill>
                  <a:srgbClr val="F3755B"/>
                </a:solidFill>
                <a:latin typeface="Montserrat" pitchFamily="2" charset="77"/>
              </a:rPr>
              <a:t>Concretamente, en </a:t>
            </a:r>
            <a:r>
              <a:rPr lang="es-ES_tradnl" sz="2800" b="1" dirty="0">
                <a:solidFill>
                  <a:srgbClr val="F3755B"/>
                </a:solidFill>
                <a:latin typeface="Montserrat" pitchFamily="2" charset="77"/>
              </a:rPr>
              <a:t>CEEI Valencia </a:t>
            </a:r>
            <a:r>
              <a:rPr lang="es-ES_tradnl" sz="2800" dirty="0">
                <a:solidFill>
                  <a:srgbClr val="F3755B"/>
                </a:solidFill>
                <a:latin typeface="Montserrat" pitchFamily="2" charset="77"/>
              </a:rPr>
              <a:t>(ubicado en el Parque Tecnológico, en Paterna, y con sede también en Alcoy) venimos trabajando </a:t>
            </a:r>
            <a:r>
              <a:rPr lang="es-ES_tradnl" sz="2800" b="1" dirty="0">
                <a:solidFill>
                  <a:srgbClr val="F3755B"/>
                </a:solidFill>
                <a:latin typeface="Montserrat" pitchFamily="2" charset="77"/>
              </a:rPr>
              <a:t>desde 1991.</a:t>
            </a:r>
          </a:p>
          <a:p>
            <a:pPr algn="ctr">
              <a:lnSpc>
                <a:spcPts val="8399"/>
              </a:lnSpc>
            </a:pPr>
            <a:r>
              <a:rPr lang="es-ES_tradnl" sz="2800" b="1" dirty="0">
                <a:solidFill>
                  <a:srgbClr val="A6C2D8"/>
                </a:solidFill>
                <a:latin typeface="Montserrat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www.ceei-valencia.com</a:t>
            </a:r>
            <a:endParaRPr lang="es-ES_tradnl" sz="2800" b="1" dirty="0">
              <a:solidFill>
                <a:srgbClr val="A6C2D8"/>
              </a:solidFill>
              <a:latin typeface="Montserrat" pitchFamily="2" charset="77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583200" y="776860"/>
            <a:ext cx="2160000" cy="180000"/>
          </a:xfrm>
          <a:prstGeom prst="rect">
            <a:avLst/>
          </a:prstGeom>
          <a:solidFill>
            <a:srgbClr val="DDD266"/>
          </a:solidFill>
        </p:spPr>
        <p:txBody>
          <a:bodyPr/>
          <a:lstStyle/>
          <a:p>
            <a:endParaRPr lang="es-ES"/>
          </a:p>
        </p:txBody>
      </p:sp>
      <p:sp>
        <p:nvSpPr>
          <p:cNvPr id="4" name="AutoShape 4"/>
          <p:cNvSpPr/>
          <p:nvPr/>
        </p:nvSpPr>
        <p:spPr>
          <a:xfrm>
            <a:off x="12420600" y="8441090"/>
            <a:ext cx="2160000" cy="180000"/>
          </a:xfrm>
          <a:prstGeom prst="rect">
            <a:avLst/>
          </a:prstGeom>
          <a:solidFill>
            <a:srgbClr val="DDD266"/>
          </a:solidFill>
        </p:spPr>
        <p:txBody>
          <a:bodyPr/>
          <a:lstStyle/>
          <a:p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903DA21-6ED6-4DA3-91B0-F7AD5D9D6664}"/>
              </a:ext>
            </a:extLst>
          </p:cNvPr>
          <p:cNvSpPr txBox="1"/>
          <p:nvPr/>
        </p:nvSpPr>
        <p:spPr>
          <a:xfrm>
            <a:off x="17354550" y="10803717"/>
            <a:ext cx="2971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3200" dirty="0">
                <a:solidFill>
                  <a:srgbClr val="FFFFFF"/>
                </a:solidFill>
                <a:latin typeface="Roboto"/>
              </a:rPr>
              <a:t>- Henry Ford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E3B6885F-554B-4704-8D50-FC9C697BBD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83200" y="8648576"/>
            <a:ext cx="3053443" cy="1411255"/>
          </a:xfrm>
          <a:prstGeom prst="rect">
            <a:avLst/>
          </a:prstGeom>
        </p:spPr>
      </p:pic>
      <p:pic>
        <p:nvPicPr>
          <p:cNvPr id="5" name="Picture 2" descr="Centro Europeo de Empresas Innovadoras Valencia (CEEI Valencia)">
            <a:extLst>
              <a:ext uri="{FF2B5EF4-FFF2-40B4-BE49-F238E27FC236}">
                <a16:creationId xmlns:a16="http://schemas.microsoft.com/office/drawing/2014/main" id="{9A7471F6-96B0-E63F-FFB1-984931620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0" y="8797937"/>
            <a:ext cx="1157803" cy="129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43FBB74-AD26-C659-3761-4361D0E38223}"/>
              </a:ext>
            </a:extLst>
          </p:cNvPr>
          <p:cNvSpPr txBox="1"/>
          <p:nvPr/>
        </p:nvSpPr>
        <p:spPr>
          <a:xfrm>
            <a:off x="4384309" y="9260155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es-ES" b="0" i="0" u="none" strike="noStrike" dirty="0">
                <a:solidFill>
                  <a:srgbClr val="1D6295"/>
                </a:solidFill>
                <a:effectLst/>
                <a:latin typeface="Montserrat" pitchFamily="2" charset="77"/>
                <a:hlinkClick r:id="rId5"/>
              </a:rPr>
              <a:t>www.sommos-connecta.com</a:t>
            </a:r>
            <a:endParaRPr lang="en-US" b="0" i="0" dirty="0">
              <a:effectLst/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7274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855047" y="-815254"/>
            <a:ext cx="4935156" cy="368790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8700" y="8336209"/>
            <a:ext cx="3053443" cy="1411255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9144000" y="3572530"/>
            <a:ext cx="8835263" cy="5067800"/>
            <a:chOff x="0" y="0"/>
            <a:chExt cx="7981950" cy="4578350"/>
          </a:xfrm>
        </p:grpSpPr>
        <p:sp>
          <p:nvSpPr>
            <p:cNvPr id="5" name="Freeform 5"/>
            <p:cNvSpPr/>
            <p:nvPr/>
          </p:nvSpPr>
          <p:spPr>
            <a:xfrm>
              <a:off x="765810" y="21590"/>
              <a:ext cx="6451600" cy="4326890"/>
            </a:xfrm>
            <a:custGeom>
              <a:avLst/>
              <a:gdLst/>
              <a:ahLst/>
              <a:cxnLst/>
              <a:rect l="l" t="t" r="r" b="b"/>
              <a:pathLst>
                <a:path w="6451600" h="432689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7981950" cy="4542790"/>
            </a:xfrm>
            <a:custGeom>
              <a:avLst/>
              <a:gdLst/>
              <a:ahLst/>
              <a:cxnLst/>
              <a:rect l="l" t="t" r="r" b="b"/>
              <a:pathLst>
                <a:path w="7981950" h="454279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Freeform 7"/>
            <p:cNvSpPr/>
            <p:nvPr/>
          </p:nvSpPr>
          <p:spPr>
            <a:xfrm>
              <a:off x="3460750" y="4349750"/>
              <a:ext cx="1059180" cy="96520"/>
            </a:xfrm>
            <a:custGeom>
              <a:avLst/>
              <a:gdLst/>
              <a:ahLst/>
              <a:cxnLst/>
              <a:rect l="l" t="t" r="r" b="b"/>
              <a:pathLst>
                <a:path w="1059180" h="9652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8" name="Freeform 8"/>
            <p:cNvSpPr/>
            <p:nvPr/>
          </p:nvSpPr>
          <p:spPr>
            <a:xfrm>
              <a:off x="163830" y="4542790"/>
              <a:ext cx="7654290" cy="35560"/>
            </a:xfrm>
            <a:custGeom>
              <a:avLst/>
              <a:gdLst/>
              <a:ahLst/>
              <a:cxnLst/>
              <a:rect l="l" t="t" r="r" b="b"/>
              <a:pathLst>
                <a:path w="7654290" h="3556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358544" y="4879446"/>
            <a:ext cx="7785456" cy="1250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99"/>
              </a:lnSpc>
            </a:pPr>
            <a:r>
              <a:rPr lang="es-ES" sz="2749" dirty="0">
                <a:solidFill>
                  <a:srgbClr val="262626"/>
                </a:solidFill>
                <a:latin typeface="Montserrat" panose="00000500000000000000" pitchFamily="2" charset="0"/>
              </a:rPr>
              <a:t>Es </a:t>
            </a:r>
            <a:r>
              <a:rPr lang="es-ES" sz="2749" b="1" dirty="0">
                <a:solidFill>
                  <a:srgbClr val="C00000"/>
                </a:solidFill>
                <a:latin typeface="Montserrat" panose="00000500000000000000" pitchFamily="2" charset="0"/>
              </a:rPr>
              <a:t>un Programa </a:t>
            </a:r>
            <a:r>
              <a:rPr lang="es-ES" sz="2749" dirty="0">
                <a:solidFill>
                  <a:srgbClr val="262626"/>
                </a:solidFill>
                <a:latin typeface="Montserrat" panose="00000500000000000000" pitchFamily="2" charset="0"/>
              </a:rPr>
              <a:t>iniciado en 2021, desarrollado por los </a:t>
            </a:r>
            <a:r>
              <a:rPr lang="es-ES" sz="2749" b="1" dirty="0" err="1">
                <a:solidFill>
                  <a:srgbClr val="C00000"/>
                </a:solidFill>
                <a:latin typeface="Montserrat" panose="00000500000000000000" pitchFamily="2" charset="0"/>
              </a:rPr>
              <a:t>CEEIs</a:t>
            </a:r>
            <a:r>
              <a:rPr lang="es-ES" sz="2749" b="1" dirty="0">
                <a:solidFill>
                  <a:srgbClr val="262626"/>
                </a:solidFill>
                <a:latin typeface="Montserrat" panose="00000500000000000000" pitchFamily="2" charset="0"/>
              </a:rPr>
              <a:t> </a:t>
            </a:r>
            <a:r>
              <a:rPr lang="es-ES" sz="2749" b="1" dirty="0">
                <a:solidFill>
                  <a:srgbClr val="C00000"/>
                </a:solidFill>
                <a:latin typeface="Montserrat" panose="00000500000000000000" pitchFamily="2" charset="0"/>
              </a:rPr>
              <a:t>de la CV </a:t>
            </a:r>
            <a:r>
              <a:rPr lang="es-ES" sz="2749" dirty="0">
                <a:solidFill>
                  <a:srgbClr val="262626"/>
                </a:solidFill>
                <a:latin typeface="Montserrat" panose="00000500000000000000" pitchFamily="2" charset="0"/>
              </a:rPr>
              <a:t>y </a:t>
            </a:r>
            <a:r>
              <a:rPr lang="es-ES" sz="2749" b="1" dirty="0">
                <a:solidFill>
                  <a:srgbClr val="262626"/>
                </a:solidFill>
                <a:latin typeface="Montserrat" panose="00000500000000000000" pitchFamily="2" charset="0"/>
              </a:rPr>
              <a:t> </a:t>
            </a:r>
            <a:r>
              <a:rPr lang="es-ES" sz="2749" b="1" dirty="0">
                <a:solidFill>
                  <a:srgbClr val="C00000"/>
                </a:solidFill>
                <a:latin typeface="Montserrat" panose="00000500000000000000" pitchFamily="2" charset="0"/>
              </a:rPr>
              <a:t>financiado por </a:t>
            </a:r>
            <a:r>
              <a:rPr lang="es-ES" sz="2749" b="1" dirty="0" err="1">
                <a:solidFill>
                  <a:srgbClr val="C00000"/>
                </a:solidFill>
                <a:latin typeface="Montserrat" panose="00000500000000000000" pitchFamily="2" charset="0"/>
              </a:rPr>
              <a:t>IVACE+i</a:t>
            </a:r>
            <a:r>
              <a:rPr lang="es-ES" sz="2749" b="1" dirty="0">
                <a:solidFill>
                  <a:srgbClr val="262626"/>
                </a:solidFill>
                <a:latin typeface="Montserrat" panose="00000500000000000000" pitchFamily="2" charset="0"/>
              </a:rPr>
              <a:t>.</a:t>
            </a:r>
            <a:endParaRPr lang="es-ES" sz="2749" dirty="0">
              <a:solidFill>
                <a:srgbClr val="262626"/>
              </a:solidFill>
              <a:latin typeface="Montserrat" panose="00000500000000000000" pitchFamily="2" charset="0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1352391" y="1372349"/>
            <a:ext cx="8639288" cy="3224890"/>
            <a:chOff x="-9177" y="-19051"/>
            <a:chExt cx="8843202" cy="4299853"/>
          </a:xfrm>
        </p:grpSpPr>
        <p:sp>
          <p:nvSpPr>
            <p:cNvPr id="12" name="TextBox 12"/>
            <p:cNvSpPr txBox="1"/>
            <p:nvPr/>
          </p:nvSpPr>
          <p:spPr>
            <a:xfrm>
              <a:off x="-9177" y="3409582"/>
              <a:ext cx="8834025" cy="8712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329"/>
                </a:lnSpc>
              </a:pPr>
              <a:r>
                <a:rPr lang="en-US" sz="4099" b="1" dirty="0" err="1">
                  <a:solidFill>
                    <a:srgbClr val="F3755B"/>
                  </a:solidFill>
                  <a:latin typeface="Montserrat" panose="00000500000000000000" pitchFamily="2" charset="0"/>
                </a:rPr>
                <a:t>Qué</a:t>
              </a:r>
              <a:r>
                <a:rPr lang="en-US" sz="4099" b="1" dirty="0">
                  <a:solidFill>
                    <a:srgbClr val="F3755B"/>
                  </a:solidFill>
                  <a:latin typeface="Montserrat" panose="00000500000000000000" pitchFamily="2" charset="0"/>
                </a:rPr>
                <a:t> es: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1"/>
              <a:ext cx="8834025" cy="12310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720"/>
                </a:lnSpc>
              </a:pPr>
              <a:r>
                <a:rPr lang="en-US" sz="8800" b="1" dirty="0">
                  <a:solidFill>
                    <a:srgbClr val="262626"/>
                  </a:solidFill>
                  <a:latin typeface="Montserrat" pitchFamily="2" charset="77"/>
                </a:rPr>
                <a:t>CV INNOVA</a:t>
              </a:r>
            </a:p>
          </p:txBody>
        </p:sp>
      </p:grpSp>
      <p:pic>
        <p:nvPicPr>
          <p:cNvPr id="20" name="Gráfico 19" descr="Información contorno">
            <a:extLst>
              <a:ext uri="{FF2B5EF4-FFF2-40B4-BE49-F238E27FC236}">
                <a16:creationId xmlns:a16="http://schemas.microsoft.com/office/drawing/2014/main" id="{209B3EAE-A4A6-4B14-AA58-594F900BAA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344400" y="4592804"/>
            <a:ext cx="2640935" cy="2640935"/>
          </a:xfrm>
          <a:prstGeom prst="rect">
            <a:avLst/>
          </a:prstGeom>
        </p:spPr>
      </p:pic>
      <p:pic>
        <p:nvPicPr>
          <p:cNvPr id="9" name="Picture 2" descr="Centro Europeo de Empresas Innovadoras Valencia (CEEI Valencia)">
            <a:extLst>
              <a:ext uri="{FF2B5EF4-FFF2-40B4-BE49-F238E27FC236}">
                <a16:creationId xmlns:a16="http://schemas.microsoft.com/office/drawing/2014/main" id="{0A506120-2BD4-9253-A24C-A66920EEA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0" y="8797937"/>
            <a:ext cx="1157803" cy="129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323B2E38-1BE5-AEA7-4D93-621576238AAF}"/>
              </a:ext>
            </a:extLst>
          </p:cNvPr>
          <p:cNvSpPr txBox="1"/>
          <p:nvPr/>
        </p:nvSpPr>
        <p:spPr>
          <a:xfrm>
            <a:off x="4334205" y="9444822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es-ES" b="0" i="0" u="none" strike="noStrike" dirty="0">
                <a:solidFill>
                  <a:srgbClr val="1D6295"/>
                </a:solidFill>
                <a:effectLst/>
                <a:latin typeface="Montserrat" pitchFamily="2" charset="77"/>
                <a:hlinkClick r:id="rId8"/>
              </a:rPr>
              <a:t>www.sommos-connecta.com</a:t>
            </a:r>
            <a:endParaRPr lang="en-US" b="0" i="0" dirty="0">
              <a:effectLst/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58808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855047" y="-815254"/>
            <a:ext cx="4935156" cy="368790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8700" y="8336209"/>
            <a:ext cx="3053443" cy="1411255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9144000" y="3572530"/>
            <a:ext cx="8835263" cy="5067800"/>
            <a:chOff x="0" y="0"/>
            <a:chExt cx="7981950" cy="4578350"/>
          </a:xfrm>
        </p:grpSpPr>
        <p:sp>
          <p:nvSpPr>
            <p:cNvPr id="5" name="Freeform 5"/>
            <p:cNvSpPr/>
            <p:nvPr/>
          </p:nvSpPr>
          <p:spPr>
            <a:xfrm>
              <a:off x="765810" y="21590"/>
              <a:ext cx="6451600" cy="4326890"/>
            </a:xfrm>
            <a:custGeom>
              <a:avLst/>
              <a:gdLst/>
              <a:ahLst/>
              <a:cxnLst/>
              <a:rect l="l" t="t" r="r" b="b"/>
              <a:pathLst>
                <a:path w="6451600" h="432689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7981950" cy="4542790"/>
            </a:xfrm>
            <a:custGeom>
              <a:avLst/>
              <a:gdLst/>
              <a:ahLst/>
              <a:cxnLst/>
              <a:rect l="l" t="t" r="r" b="b"/>
              <a:pathLst>
                <a:path w="7981950" h="454279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Freeform 7"/>
            <p:cNvSpPr/>
            <p:nvPr/>
          </p:nvSpPr>
          <p:spPr>
            <a:xfrm>
              <a:off x="3460750" y="4349750"/>
              <a:ext cx="1059180" cy="96520"/>
            </a:xfrm>
            <a:custGeom>
              <a:avLst/>
              <a:gdLst/>
              <a:ahLst/>
              <a:cxnLst/>
              <a:rect l="l" t="t" r="r" b="b"/>
              <a:pathLst>
                <a:path w="1059180" h="9652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8" name="Freeform 8"/>
            <p:cNvSpPr/>
            <p:nvPr/>
          </p:nvSpPr>
          <p:spPr>
            <a:xfrm>
              <a:off x="163830" y="4542790"/>
              <a:ext cx="7654290" cy="35560"/>
            </a:xfrm>
            <a:custGeom>
              <a:avLst/>
              <a:gdLst/>
              <a:ahLst/>
              <a:cxnLst/>
              <a:rect l="l" t="t" r="r" b="b"/>
              <a:pathLst>
                <a:path w="7654290" h="3556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358544" y="4879446"/>
            <a:ext cx="7785456" cy="2520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99"/>
              </a:lnSpc>
            </a:pPr>
            <a:r>
              <a:rPr lang="es-ES" sz="2749" dirty="0">
                <a:solidFill>
                  <a:srgbClr val="262626"/>
                </a:solidFill>
                <a:latin typeface="Montserrat" panose="00000500000000000000" pitchFamily="2" charset="0"/>
              </a:rPr>
              <a:t>Difundir un sistema para </a:t>
            </a:r>
            <a:r>
              <a:rPr lang="es-ES" sz="2749" b="1" dirty="0">
                <a:solidFill>
                  <a:srgbClr val="C00000"/>
                </a:solidFill>
                <a:latin typeface="Montserrat" panose="00000500000000000000" pitchFamily="2" charset="0"/>
              </a:rPr>
              <a:t>ayudar a empresas innovadoras de la CV</a:t>
            </a:r>
            <a:r>
              <a:rPr lang="es-ES" sz="2749" dirty="0">
                <a:solidFill>
                  <a:srgbClr val="262626"/>
                </a:solidFill>
                <a:latin typeface="Montserrat" panose="00000500000000000000" pitchFamily="2" charset="0"/>
              </a:rPr>
              <a:t> </a:t>
            </a:r>
            <a:r>
              <a:rPr lang="es-ES" sz="2749" u="sng" dirty="0">
                <a:solidFill>
                  <a:srgbClr val="262626"/>
                </a:solidFill>
                <a:latin typeface="Montserrat" panose="00000500000000000000" pitchFamily="2" charset="0"/>
              </a:rPr>
              <a:t>con capacidad de prescripción</a:t>
            </a:r>
            <a:r>
              <a:rPr lang="es-ES" sz="2749" dirty="0">
                <a:solidFill>
                  <a:srgbClr val="262626"/>
                </a:solidFill>
                <a:latin typeface="Montserrat" panose="00000500000000000000" pitchFamily="2" charset="0"/>
              </a:rPr>
              <a:t> en su sector </a:t>
            </a:r>
            <a:r>
              <a:rPr lang="es-ES" sz="2749" b="1" dirty="0">
                <a:solidFill>
                  <a:srgbClr val="C00000"/>
                </a:solidFill>
                <a:latin typeface="Montserrat" panose="00000500000000000000" pitchFamily="2" charset="0"/>
              </a:rPr>
              <a:t>a buscar soluciones para resolver retos de innovación y mejora continua, </a:t>
            </a:r>
            <a:r>
              <a:rPr lang="es-ES" sz="2749" dirty="0">
                <a:solidFill>
                  <a:srgbClr val="262626"/>
                </a:solidFill>
                <a:latin typeface="Montserrat" panose="00000500000000000000" pitchFamily="2" charset="0"/>
              </a:rPr>
              <a:t>aplicando metodologías de </a:t>
            </a:r>
            <a:r>
              <a:rPr lang="es-ES" sz="2749" b="1" dirty="0">
                <a:solidFill>
                  <a:srgbClr val="C00000"/>
                </a:solidFill>
                <a:latin typeface="Montserrat" panose="00000500000000000000" pitchFamily="2" charset="0"/>
              </a:rPr>
              <a:t>Innovación Abierta</a:t>
            </a:r>
            <a:r>
              <a:rPr lang="es-ES" sz="2749" dirty="0">
                <a:solidFill>
                  <a:srgbClr val="262626"/>
                </a:solidFill>
                <a:latin typeface="Montserrat" panose="00000500000000000000" pitchFamily="2" charset="0"/>
              </a:rPr>
              <a:t>.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349579" y="1223719"/>
            <a:ext cx="8639288" cy="3224890"/>
            <a:chOff x="-9177" y="-19051"/>
            <a:chExt cx="8843202" cy="4299853"/>
          </a:xfrm>
        </p:grpSpPr>
        <p:sp>
          <p:nvSpPr>
            <p:cNvPr id="12" name="TextBox 12"/>
            <p:cNvSpPr txBox="1"/>
            <p:nvPr/>
          </p:nvSpPr>
          <p:spPr>
            <a:xfrm>
              <a:off x="-9177" y="3409582"/>
              <a:ext cx="8834025" cy="8712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329"/>
                </a:lnSpc>
              </a:pPr>
              <a:r>
                <a:rPr lang="en-US" sz="4099" b="1" dirty="0">
                  <a:solidFill>
                    <a:srgbClr val="F3755B"/>
                  </a:solidFill>
                  <a:latin typeface="Montserrat" panose="00000500000000000000" pitchFamily="2" charset="0"/>
                </a:rPr>
                <a:t>Objetivo: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1"/>
              <a:ext cx="8834025" cy="11456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720"/>
                </a:lnSpc>
              </a:pPr>
              <a:r>
                <a:rPr lang="en-US" sz="5600" b="1" dirty="0">
                  <a:solidFill>
                    <a:srgbClr val="262626"/>
                  </a:solidFill>
                  <a:latin typeface="Montserrat" pitchFamily="2" charset="77"/>
                </a:rPr>
                <a:t>INNOVA</a:t>
              </a:r>
            </a:p>
          </p:txBody>
        </p:sp>
      </p:grpSp>
      <p:pic>
        <p:nvPicPr>
          <p:cNvPr id="20" name="Gráfico 19" descr="Diana contorno">
            <a:extLst>
              <a:ext uri="{FF2B5EF4-FFF2-40B4-BE49-F238E27FC236}">
                <a16:creationId xmlns:a16="http://schemas.microsoft.com/office/drawing/2014/main" id="{D8387C00-EDE5-421A-A5A6-DDE52827B0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328536" y="4402413"/>
            <a:ext cx="2734005" cy="2734005"/>
          </a:xfrm>
          <a:prstGeom prst="rect">
            <a:avLst/>
          </a:prstGeom>
        </p:spPr>
      </p:pic>
      <p:pic>
        <p:nvPicPr>
          <p:cNvPr id="9" name="Picture 2" descr="Centro Europeo de Empresas Innovadoras Valencia (CEEI Valencia)">
            <a:extLst>
              <a:ext uri="{FF2B5EF4-FFF2-40B4-BE49-F238E27FC236}">
                <a16:creationId xmlns:a16="http://schemas.microsoft.com/office/drawing/2014/main" id="{4D1FA76F-AA40-0CA6-0101-3CBBF2A29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0" y="8797937"/>
            <a:ext cx="1157803" cy="129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C4B54E27-177D-3FAE-B0EE-8007335CFB68}"/>
              </a:ext>
            </a:extLst>
          </p:cNvPr>
          <p:cNvSpPr txBox="1"/>
          <p:nvPr/>
        </p:nvSpPr>
        <p:spPr>
          <a:xfrm>
            <a:off x="4334205" y="9444822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es-ES" b="0" i="0" u="none" strike="noStrike" dirty="0">
                <a:solidFill>
                  <a:srgbClr val="1D6295"/>
                </a:solidFill>
                <a:effectLst/>
                <a:latin typeface="Montserrat" pitchFamily="2" charset="77"/>
                <a:hlinkClick r:id="rId8"/>
              </a:rPr>
              <a:t>www.sommos-connecta.com</a:t>
            </a:r>
            <a:endParaRPr lang="en-US" b="0" i="0" dirty="0">
              <a:effectLst/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82387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FAF8AF8E-B9E7-32D7-994C-698C8EBCB6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95500"/>
            <a:ext cx="7086600" cy="70866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42337F0-F2A7-9035-1FCA-7F190942ED80}"/>
              </a:ext>
            </a:extLst>
          </p:cNvPr>
          <p:cNvSpPr txBox="1"/>
          <p:nvPr/>
        </p:nvSpPr>
        <p:spPr>
          <a:xfrm>
            <a:off x="7391400" y="3695700"/>
            <a:ext cx="1012924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800" dirty="0">
                <a:latin typeface="Impact" panose="020B0806030902050204" pitchFamily="34" charset="0"/>
              </a:rPr>
              <a:t>¿Innovación abierta?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C5157950-50C4-47DD-F05F-357B4CA79AB2}"/>
              </a:ext>
            </a:extLst>
          </p:cNvPr>
          <p:cNvSpPr txBox="1"/>
          <p:nvPr/>
        </p:nvSpPr>
        <p:spPr>
          <a:xfrm>
            <a:off x="1143000" y="495300"/>
            <a:ext cx="8630323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5600" b="1" dirty="0">
                <a:solidFill>
                  <a:srgbClr val="262626"/>
                </a:solidFill>
                <a:latin typeface="Montserrat" pitchFamily="2" charset="77"/>
              </a:rPr>
              <a:t>CV INNOVA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5449825-EE5D-10F7-84E1-9BBDD146DEB4}"/>
              </a:ext>
            </a:extLst>
          </p:cNvPr>
          <p:cNvSpPr txBox="1"/>
          <p:nvPr/>
        </p:nvSpPr>
        <p:spPr>
          <a:xfrm>
            <a:off x="7696200" y="5905500"/>
            <a:ext cx="1059232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>
                <a:solidFill>
                  <a:srgbClr val="4A4A4A"/>
                </a:solidFill>
                <a:latin typeface="BlinkMacSystemFont"/>
              </a:rPr>
              <a:t>- M</a:t>
            </a:r>
            <a:r>
              <a:rPr lang="es-ES" sz="4000" b="0" i="0" dirty="0">
                <a:solidFill>
                  <a:srgbClr val="4A4A4A"/>
                </a:solidFill>
                <a:effectLst/>
                <a:latin typeface="BlinkMacSystemFont"/>
              </a:rPr>
              <a:t>odelo de </a:t>
            </a:r>
            <a:r>
              <a:rPr lang="es-ES" sz="4000" b="1" i="0" dirty="0">
                <a:solidFill>
                  <a:srgbClr val="C00000"/>
                </a:solidFill>
                <a:effectLst/>
                <a:latin typeface="BlinkMacSystemFont"/>
              </a:rPr>
              <a:t>gestión de la innovación</a:t>
            </a:r>
            <a:endParaRPr lang="es-ES" sz="4000" dirty="0">
              <a:solidFill>
                <a:srgbClr val="C00000"/>
              </a:solidFill>
              <a:latin typeface="BlinkMacSystemFont"/>
            </a:endParaRPr>
          </a:p>
          <a:p>
            <a:r>
              <a:rPr lang="es-ES" sz="4000" b="0" i="0" dirty="0">
                <a:solidFill>
                  <a:srgbClr val="4A4A4A"/>
                </a:solidFill>
                <a:effectLst/>
                <a:latin typeface="BlinkMacSystemFont"/>
              </a:rPr>
              <a:t>- basado en la </a:t>
            </a:r>
            <a:r>
              <a:rPr lang="es-ES" sz="4000" b="1" i="0" dirty="0">
                <a:solidFill>
                  <a:srgbClr val="C00000"/>
                </a:solidFill>
                <a:effectLst/>
                <a:latin typeface="BlinkMacSystemFont"/>
              </a:rPr>
              <a:t>colaboración empresarial</a:t>
            </a:r>
          </a:p>
          <a:p>
            <a:r>
              <a:rPr lang="es-ES" sz="4000" b="0" i="0" dirty="0">
                <a:solidFill>
                  <a:srgbClr val="4A4A4A"/>
                </a:solidFill>
                <a:effectLst/>
                <a:latin typeface="BlinkMacSystemFont"/>
              </a:rPr>
              <a:t>- con personas y </a:t>
            </a:r>
            <a:r>
              <a:rPr lang="es-ES" sz="4000" b="1" i="0" dirty="0">
                <a:solidFill>
                  <a:srgbClr val="C00000"/>
                </a:solidFill>
                <a:effectLst/>
                <a:latin typeface="BlinkMacSystemFont"/>
              </a:rPr>
              <a:t>entidades</a:t>
            </a:r>
            <a:r>
              <a:rPr lang="es-ES" sz="4000" b="1" i="0" dirty="0">
                <a:solidFill>
                  <a:srgbClr val="4A4A4A"/>
                </a:solidFill>
                <a:effectLst/>
                <a:latin typeface="BlinkMacSystemFont"/>
              </a:rPr>
              <a:t> </a:t>
            </a:r>
            <a:r>
              <a:rPr lang="es-ES" sz="4000" b="1" i="0" u="sng" dirty="0">
                <a:solidFill>
                  <a:srgbClr val="C00000"/>
                </a:solidFill>
                <a:effectLst/>
                <a:latin typeface="BlinkMacSystemFont"/>
              </a:rPr>
              <a:t>externas</a:t>
            </a:r>
            <a:r>
              <a:rPr lang="es-ES" sz="4000" b="1" i="0" dirty="0">
                <a:solidFill>
                  <a:srgbClr val="4A4A4A"/>
                </a:solidFill>
                <a:effectLst/>
                <a:latin typeface="BlinkMacSystemFont"/>
              </a:rPr>
              <a:t> </a:t>
            </a:r>
            <a:r>
              <a:rPr lang="es-ES" sz="4000" b="0" i="0" dirty="0">
                <a:solidFill>
                  <a:srgbClr val="4A4A4A"/>
                </a:solidFill>
                <a:effectLst/>
                <a:latin typeface="BlinkMacSystemFont"/>
              </a:rPr>
              <a:t>a la retadora.</a:t>
            </a:r>
            <a:endParaRPr lang="es-ES" sz="4000" dirty="0"/>
          </a:p>
        </p:txBody>
      </p:sp>
      <p:pic>
        <p:nvPicPr>
          <p:cNvPr id="3" name="Picture 2" descr="Centro Europeo de Empresas Innovadoras Valencia (CEEI Valencia)">
            <a:extLst>
              <a:ext uri="{FF2B5EF4-FFF2-40B4-BE49-F238E27FC236}">
                <a16:creationId xmlns:a16="http://schemas.microsoft.com/office/drawing/2014/main" id="{91ACFE48-72C2-2821-1B6B-DB297BCF5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0" y="8797937"/>
            <a:ext cx="1157803" cy="129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E9CA134-BC10-C142-EE9E-B2C46E73EF63}"/>
              </a:ext>
            </a:extLst>
          </p:cNvPr>
          <p:cNvSpPr txBox="1"/>
          <p:nvPr/>
        </p:nvSpPr>
        <p:spPr>
          <a:xfrm>
            <a:off x="4334205" y="9444822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es-ES" b="0" i="0" u="none" strike="noStrike" dirty="0">
                <a:solidFill>
                  <a:srgbClr val="1D6295"/>
                </a:solidFill>
                <a:effectLst/>
                <a:latin typeface="Montserrat" pitchFamily="2" charset="77"/>
                <a:hlinkClick r:id="rId4"/>
              </a:rPr>
              <a:t>www.sommos-connecta.com</a:t>
            </a:r>
            <a:endParaRPr lang="en-US" b="0" i="0" dirty="0">
              <a:effectLst/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00063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855047" y="-815254"/>
            <a:ext cx="4935156" cy="368790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90600" y="8739194"/>
            <a:ext cx="3053443" cy="1411255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9144000" y="3572530"/>
            <a:ext cx="8835263" cy="5067800"/>
            <a:chOff x="0" y="0"/>
            <a:chExt cx="7981950" cy="4578350"/>
          </a:xfrm>
        </p:grpSpPr>
        <p:sp>
          <p:nvSpPr>
            <p:cNvPr id="5" name="Freeform 5"/>
            <p:cNvSpPr/>
            <p:nvPr/>
          </p:nvSpPr>
          <p:spPr>
            <a:xfrm>
              <a:off x="765810" y="21590"/>
              <a:ext cx="6451600" cy="4326890"/>
            </a:xfrm>
            <a:custGeom>
              <a:avLst/>
              <a:gdLst/>
              <a:ahLst/>
              <a:cxnLst/>
              <a:rect l="l" t="t" r="r" b="b"/>
              <a:pathLst>
                <a:path w="6451600" h="432689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7981950" cy="4542790"/>
            </a:xfrm>
            <a:custGeom>
              <a:avLst/>
              <a:gdLst/>
              <a:ahLst/>
              <a:cxnLst/>
              <a:rect l="l" t="t" r="r" b="b"/>
              <a:pathLst>
                <a:path w="7981950" h="454279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Freeform 7"/>
            <p:cNvSpPr/>
            <p:nvPr/>
          </p:nvSpPr>
          <p:spPr>
            <a:xfrm>
              <a:off x="3460750" y="4349750"/>
              <a:ext cx="1059180" cy="96520"/>
            </a:xfrm>
            <a:custGeom>
              <a:avLst/>
              <a:gdLst/>
              <a:ahLst/>
              <a:cxnLst/>
              <a:rect l="l" t="t" r="r" b="b"/>
              <a:pathLst>
                <a:path w="1059180" h="9652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8" name="Freeform 8"/>
            <p:cNvSpPr/>
            <p:nvPr/>
          </p:nvSpPr>
          <p:spPr>
            <a:xfrm>
              <a:off x="163830" y="4542790"/>
              <a:ext cx="7654290" cy="35560"/>
            </a:xfrm>
            <a:custGeom>
              <a:avLst/>
              <a:gdLst/>
              <a:ahLst/>
              <a:cxnLst/>
              <a:rect l="l" t="t" r="r" b="b"/>
              <a:pathLst>
                <a:path w="7654290" h="3556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365463" y="3457085"/>
            <a:ext cx="7785456" cy="5459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99"/>
              </a:lnSpc>
            </a:pPr>
            <a:r>
              <a:rPr lang="es-ES" sz="2749" dirty="0">
                <a:solidFill>
                  <a:srgbClr val="262626"/>
                </a:solidFill>
                <a:latin typeface="Montserrat" panose="00000500000000000000" pitchFamily="2" charset="0"/>
              </a:rPr>
              <a:t>Ayudar a </a:t>
            </a:r>
            <a:r>
              <a:rPr lang="es-ES" sz="2749" b="1" dirty="0">
                <a:solidFill>
                  <a:srgbClr val="C00000"/>
                </a:solidFill>
                <a:latin typeface="Montserrat" panose="00000500000000000000" pitchFamily="2" charset="0"/>
              </a:rPr>
              <a:t>identificar y definir un reto clave </a:t>
            </a:r>
            <a:r>
              <a:rPr lang="es-ES" sz="2749" dirty="0">
                <a:solidFill>
                  <a:srgbClr val="262626"/>
                </a:solidFill>
                <a:latin typeface="Montserrat" panose="00000500000000000000" pitchFamily="2" charset="0"/>
              </a:rPr>
              <a:t>para cada empresa retadora participante.  </a:t>
            </a:r>
          </a:p>
          <a:p>
            <a:pPr algn="just">
              <a:lnSpc>
                <a:spcPts val="3299"/>
              </a:lnSpc>
            </a:pPr>
            <a:endParaRPr lang="es-ES" sz="2749" dirty="0">
              <a:solidFill>
                <a:srgbClr val="262626"/>
              </a:solidFill>
              <a:latin typeface="Montserrat" panose="00000500000000000000" pitchFamily="2" charset="0"/>
            </a:endParaRPr>
          </a:p>
          <a:p>
            <a:pPr algn="just">
              <a:lnSpc>
                <a:spcPts val="3299"/>
              </a:lnSpc>
            </a:pPr>
            <a:r>
              <a:rPr lang="es-ES" sz="2749" dirty="0">
                <a:solidFill>
                  <a:srgbClr val="262626"/>
                </a:solidFill>
                <a:latin typeface="Montserrat" panose="00000500000000000000" pitchFamily="2" charset="0"/>
              </a:rPr>
              <a:t>Encontrar y filtrar </a:t>
            </a:r>
            <a:r>
              <a:rPr lang="es-ES" sz="2749" b="1" dirty="0">
                <a:solidFill>
                  <a:srgbClr val="C00000"/>
                </a:solidFill>
                <a:latin typeface="Montserrat" panose="00000500000000000000" pitchFamily="2" charset="0"/>
              </a:rPr>
              <a:t>diferentes empresas solucionadoras para cada uno de los retos </a:t>
            </a:r>
            <a:r>
              <a:rPr lang="es-ES" sz="2749" dirty="0">
                <a:solidFill>
                  <a:srgbClr val="262626"/>
                </a:solidFill>
                <a:latin typeface="Montserrat" panose="00000500000000000000" pitchFamily="2" charset="0"/>
              </a:rPr>
              <a:t>identificados.</a:t>
            </a:r>
          </a:p>
          <a:p>
            <a:pPr algn="just">
              <a:lnSpc>
                <a:spcPts val="3299"/>
              </a:lnSpc>
            </a:pPr>
            <a:endParaRPr lang="es-ES" sz="2749" dirty="0">
              <a:solidFill>
                <a:srgbClr val="262626"/>
              </a:solidFill>
              <a:latin typeface="Montserrat" panose="00000500000000000000" pitchFamily="2" charset="0"/>
            </a:endParaRPr>
          </a:p>
          <a:p>
            <a:pPr algn="just">
              <a:lnSpc>
                <a:spcPts val="3299"/>
              </a:lnSpc>
            </a:pPr>
            <a:r>
              <a:rPr lang="es-ES" sz="2749" dirty="0">
                <a:solidFill>
                  <a:srgbClr val="262626"/>
                </a:solidFill>
                <a:latin typeface="Montserrat" panose="00000500000000000000" pitchFamily="2" charset="0"/>
              </a:rPr>
              <a:t>Colaborar en el</a:t>
            </a:r>
            <a:r>
              <a:rPr lang="es-ES" sz="2749" b="1" dirty="0">
                <a:solidFill>
                  <a:srgbClr val="C00000"/>
                </a:solidFill>
                <a:latin typeface="Montserrat" panose="00000500000000000000" pitchFamily="2" charset="0"/>
              </a:rPr>
              <a:t> proceso de análisis, valoración e incorporación de la solución </a:t>
            </a:r>
            <a:r>
              <a:rPr lang="es-ES" sz="2749" dirty="0">
                <a:solidFill>
                  <a:srgbClr val="262626"/>
                </a:solidFill>
                <a:latin typeface="Montserrat" panose="00000500000000000000" pitchFamily="2" charset="0"/>
              </a:rPr>
              <a:t>seleccionada (si es el caso)</a:t>
            </a:r>
            <a:r>
              <a:rPr lang="es-ES" sz="2749" dirty="0">
                <a:solidFill>
                  <a:srgbClr val="FF0000"/>
                </a:solidFill>
                <a:latin typeface="Montserrat" panose="00000500000000000000" pitchFamily="2" charset="0"/>
              </a:rPr>
              <a:t>*</a:t>
            </a:r>
            <a:r>
              <a:rPr lang="es-ES" sz="2749" dirty="0">
                <a:solidFill>
                  <a:srgbClr val="262626"/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ts val="3299"/>
              </a:lnSpc>
            </a:pPr>
            <a:endParaRPr lang="es-ES" sz="2749" dirty="0">
              <a:solidFill>
                <a:srgbClr val="262626"/>
              </a:solidFill>
              <a:latin typeface="Montserrat" panose="00000500000000000000" pitchFamily="2" charset="0"/>
            </a:endParaRPr>
          </a:p>
          <a:p>
            <a:pPr algn="just">
              <a:lnSpc>
                <a:spcPts val="3299"/>
              </a:lnSpc>
            </a:pPr>
            <a:r>
              <a:rPr lang="es-ES" sz="2000" dirty="0">
                <a:solidFill>
                  <a:srgbClr val="FF0000"/>
                </a:solidFill>
                <a:latin typeface="Montserrat" panose="00000500000000000000" pitchFamily="2" charset="0"/>
              </a:rPr>
              <a:t>*</a:t>
            </a:r>
            <a:r>
              <a:rPr lang="es-ES" sz="2000" dirty="0">
                <a:solidFill>
                  <a:srgbClr val="262626"/>
                </a:solidFill>
                <a:latin typeface="Montserrat" panose="00000500000000000000" pitchFamily="2" charset="0"/>
              </a:rPr>
              <a:t>Para las empresas retadoras </a:t>
            </a:r>
            <a:r>
              <a:rPr lang="es-ES" sz="2000" b="1" u="sng" dirty="0">
                <a:solidFill>
                  <a:srgbClr val="262626"/>
                </a:solidFill>
                <a:latin typeface="Montserrat" panose="00000500000000000000" pitchFamily="2" charset="0"/>
              </a:rPr>
              <a:t>NO ES OBLIGATORIA</a:t>
            </a:r>
            <a:r>
              <a:rPr lang="es-ES" sz="2000" dirty="0">
                <a:solidFill>
                  <a:srgbClr val="262626"/>
                </a:solidFill>
                <a:latin typeface="Montserrat" panose="00000500000000000000" pitchFamily="2" charset="0"/>
              </a:rPr>
              <a:t> la contratación con alguna de las solucionadoras.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358544" y="1223719"/>
            <a:ext cx="8637242" cy="2097057"/>
            <a:chOff x="0" y="-19051"/>
            <a:chExt cx="8841107" cy="2796076"/>
          </a:xfrm>
        </p:grpSpPr>
        <p:sp>
          <p:nvSpPr>
            <p:cNvPr id="12" name="TextBox 12"/>
            <p:cNvSpPr txBox="1"/>
            <p:nvPr/>
          </p:nvSpPr>
          <p:spPr>
            <a:xfrm>
              <a:off x="7082" y="1905805"/>
              <a:ext cx="8834025" cy="8712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329"/>
                </a:lnSpc>
              </a:pPr>
              <a:r>
                <a:rPr lang="en-US" sz="4099" b="1" dirty="0" err="1">
                  <a:solidFill>
                    <a:srgbClr val="F3755B"/>
                  </a:solidFill>
                  <a:latin typeface="Montserrat" panose="00000500000000000000" pitchFamily="2" charset="0"/>
                </a:rPr>
                <a:t>Compromisos</a:t>
              </a:r>
              <a:r>
                <a:rPr lang="en-US" sz="4099" b="1" dirty="0">
                  <a:solidFill>
                    <a:srgbClr val="F3755B"/>
                  </a:solidFill>
                  <a:latin typeface="Montserrat" panose="00000500000000000000" pitchFamily="2" charset="0"/>
                </a:rPr>
                <a:t> del CEEI: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1"/>
              <a:ext cx="8834025" cy="11456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720"/>
                </a:lnSpc>
              </a:pPr>
              <a:r>
                <a:rPr lang="en-US" sz="5600" b="1" dirty="0">
                  <a:solidFill>
                    <a:srgbClr val="262626"/>
                  </a:solidFill>
                  <a:latin typeface="Montserrat" pitchFamily="2" charset="77"/>
                </a:rPr>
                <a:t>CV INNOVA</a:t>
              </a:r>
            </a:p>
          </p:txBody>
        </p:sp>
      </p:grpSp>
      <p:pic>
        <p:nvPicPr>
          <p:cNvPr id="9" name="Picture 2" descr="Centro Europeo de Empresas Innovadoras Valencia (CEEI Valencia)">
            <a:extLst>
              <a:ext uri="{FF2B5EF4-FFF2-40B4-BE49-F238E27FC236}">
                <a16:creationId xmlns:a16="http://schemas.microsoft.com/office/drawing/2014/main" id="{98AF9EFB-6D2F-18F8-3B66-15177008B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0" y="8797937"/>
            <a:ext cx="1157803" cy="129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entro Europeo de Empresas Innovadoras Valencia (CEEI Valencia)">
            <a:extLst>
              <a:ext uri="{FF2B5EF4-FFF2-40B4-BE49-F238E27FC236}">
                <a16:creationId xmlns:a16="http://schemas.microsoft.com/office/drawing/2014/main" id="{AD76DD5B-D58B-B03D-D08B-6F1A985C0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8200" y="4493696"/>
            <a:ext cx="2764460" cy="308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844895B6-F936-6D2B-1CF4-26AECEF39E7A}"/>
              </a:ext>
            </a:extLst>
          </p:cNvPr>
          <p:cNvSpPr txBox="1"/>
          <p:nvPr/>
        </p:nvSpPr>
        <p:spPr>
          <a:xfrm>
            <a:off x="4334205" y="9444822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es-ES" b="0" i="0" u="none" strike="noStrike" dirty="0">
                <a:solidFill>
                  <a:srgbClr val="1D6295"/>
                </a:solidFill>
                <a:effectLst/>
                <a:latin typeface="Montserrat" pitchFamily="2" charset="77"/>
                <a:hlinkClick r:id="rId6"/>
              </a:rPr>
              <a:t>www.sommos-connecta.com</a:t>
            </a:r>
            <a:endParaRPr lang="en-US" b="0" i="0" dirty="0">
              <a:effectLst/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49094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855047" y="-815254"/>
            <a:ext cx="4935156" cy="368790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8700" y="8336209"/>
            <a:ext cx="3053443" cy="1411255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358544" y="1223719"/>
            <a:ext cx="8630323" cy="1512625"/>
            <a:chOff x="0" y="-19051"/>
            <a:chExt cx="8834025" cy="2016833"/>
          </a:xfrm>
        </p:grpSpPr>
        <p:sp>
          <p:nvSpPr>
            <p:cNvPr id="12" name="TextBox 12"/>
            <p:cNvSpPr txBox="1"/>
            <p:nvPr/>
          </p:nvSpPr>
          <p:spPr>
            <a:xfrm>
              <a:off x="0" y="1126562"/>
              <a:ext cx="8834025" cy="8712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329"/>
                </a:lnSpc>
              </a:pPr>
              <a:r>
                <a:rPr lang="en-US" sz="4099" b="1" dirty="0">
                  <a:solidFill>
                    <a:srgbClr val="F3755B"/>
                  </a:solidFill>
                  <a:latin typeface="Montserrat" panose="00000500000000000000" pitchFamily="2" charset="0"/>
                </a:rPr>
                <a:t>Los 3 pasos del </a:t>
              </a:r>
              <a:r>
                <a:rPr lang="en-US" sz="4099" b="1" dirty="0" err="1">
                  <a:solidFill>
                    <a:srgbClr val="F3755B"/>
                  </a:solidFill>
                  <a:latin typeface="Montserrat" panose="00000500000000000000" pitchFamily="2" charset="0"/>
                </a:rPr>
                <a:t>proceso</a:t>
              </a:r>
              <a:r>
                <a:rPr lang="en-US" sz="4099" b="1" dirty="0">
                  <a:solidFill>
                    <a:srgbClr val="F3755B"/>
                  </a:solidFill>
                  <a:latin typeface="Montserrat" panose="00000500000000000000" pitchFamily="2" charset="0"/>
                </a:rPr>
                <a:t>: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1"/>
              <a:ext cx="8834025" cy="11456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720"/>
                </a:lnSpc>
              </a:pPr>
              <a:r>
                <a:rPr lang="en-US" sz="5600" b="1" dirty="0">
                  <a:solidFill>
                    <a:srgbClr val="262626"/>
                  </a:solidFill>
                  <a:latin typeface="Montserrat" pitchFamily="2" charset="77"/>
                </a:rPr>
                <a:t>CV INNOVA</a:t>
              </a:r>
            </a:p>
          </p:txBody>
        </p:sp>
      </p:grpSp>
      <p:pic>
        <p:nvPicPr>
          <p:cNvPr id="4" name="Picture 2" descr="Centro Europeo de Empresas Innovadoras Valencia (CEEI Valencia)">
            <a:extLst>
              <a:ext uri="{FF2B5EF4-FFF2-40B4-BE49-F238E27FC236}">
                <a16:creationId xmlns:a16="http://schemas.microsoft.com/office/drawing/2014/main" id="{CCBB1046-7223-2E97-1392-F57A32160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0" y="8797937"/>
            <a:ext cx="1157803" cy="129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03C123B-CE66-74DD-3983-E12100D21203}"/>
              </a:ext>
            </a:extLst>
          </p:cNvPr>
          <p:cNvSpPr txBox="1"/>
          <p:nvPr/>
        </p:nvSpPr>
        <p:spPr>
          <a:xfrm>
            <a:off x="4334205" y="9444822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es-ES" b="0" i="0" u="none" strike="noStrike" dirty="0">
                <a:solidFill>
                  <a:srgbClr val="1D6295"/>
                </a:solidFill>
                <a:effectLst/>
                <a:latin typeface="Montserrat" pitchFamily="2" charset="77"/>
                <a:hlinkClick r:id="rId6"/>
              </a:rPr>
              <a:t>www.sommos-connecta.com</a:t>
            </a:r>
            <a:endParaRPr lang="en-US" b="0" i="0" dirty="0">
              <a:effectLst/>
              <a:latin typeface="Montserrat" pitchFamily="2" charset="77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A3534B35-BC1C-80DC-13FC-B49E7A3D6E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4595469"/>
              </p:ext>
            </p:extLst>
          </p:nvPr>
        </p:nvGraphicFramePr>
        <p:xfrm>
          <a:off x="3225485" y="3062865"/>
          <a:ext cx="12192000" cy="596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04882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855047" y="-815254"/>
            <a:ext cx="4935156" cy="368790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8700" y="8336209"/>
            <a:ext cx="3053443" cy="1411255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9144000" y="3572530"/>
            <a:ext cx="8835263" cy="5067800"/>
            <a:chOff x="0" y="0"/>
            <a:chExt cx="7981950" cy="4578350"/>
          </a:xfrm>
        </p:grpSpPr>
        <p:sp>
          <p:nvSpPr>
            <p:cNvPr id="5" name="Freeform 5"/>
            <p:cNvSpPr/>
            <p:nvPr/>
          </p:nvSpPr>
          <p:spPr>
            <a:xfrm>
              <a:off x="765810" y="21590"/>
              <a:ext cx="6451600" cy="4326890"/>
            </a:xfrm>
            <a:custGeom>
              <a:avLst/>
              <a:gdLst/>
              <a:ahLst/>
              <a:cxnLst/>
              <a:rect l="l" t="t" r="r" b="b"/>
              <a:pathLst>
                <a:path w="6451600" h="432689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7981950" cy="4542790"/>
            </a:xfrm>
            <a:custGeom>
              <a:avLst/>
              <a:gdLst/>
              <a:ahLst/>
              <a:cxnLst/>
              <a:rect l="l" t="t" r="r" b="b"/>
              <a:pathLst>
                <a:path w="7981950" h="454279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Freeform 7"/>
            <p:cNvSpPr/>
            <p:nvPr/>
          </p:nvSpPr>
          <p:spPr>
            <a:xfrm>
              <a:off x="3460750" y="4349750"/>
              <a:ext cx="1059180" cy="96520"/>
            </a:xfrm>
            <a:custGeom>
              <a:avLst/>
              <a:gdLst/>
              <a:ahLst/>
              <a:cxnLst/>
              <a:rect l="l" t="t" r="r" b="b"/>
              <a:pathLst>
                <a:path w="1059180" h="9652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8" name="Freeform 8"/>
            <p:cNvSpPr/>
            <p:nvPr/>
          </p:nvSpPr>
          <p:spPr>
            <a:xfrm>
              <a:off x="163830" y="4542790"/>
              <a:ext cx="7654290" cy="35560"/>
            </a:xfrm>
            <a:custGeom>
              <a:avLst/>
              <a:gdLst/>
              <a:ahLst/>
              <a:cxnLst/>
              <a:rect l="l" t="t" r="r" b="b"/>
              <a:pathLst>
                <a:path w="7654290" h="3556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358544" y="4460679"/>
            <a:ext cx="7785456" cy="4213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99"/>
              </a:lnSpc>
            </a:pPr>
            <a:r>
              <a:rPr lang="es-ES" sz="2749" b="1" dirty="0">
                <a:solidFill>
                  <a:srgbClr val="C00000"/>
                </a:solidFill>
                <a:latin typeface="Montserrat" panose="00000500000000000000" pitchFamily="2" charset="0"/>
              </a:rPr>
              <a:t>Sin coste económico </a:t>
            </a:r>
            <a:r>
              <a:rPr lang="es-ES" sz="2749" dirty="0">
                <a:solidFill>
                  <a:srgbClr val="262626"/>
                </a:solidFill>
                <a:latin typeface="Montserrat" panose="00000500000000000000" pitchFamily="2" charset="0"/>
              </a:rPr>
              <a:t>(</a:t>
            </a:r>
            <a:r>
              <a:rPr lang="es-ES" sz="3600" b="1" dirty="0">
                <a:solidFill>
                  <a:srgbClr val="262626"/>
                </a:solidFill>
                <a:latin typeface="Montserrat" panose="00000500000000000000" pitchFamily="2" charset="0"/>
              </a:rPr>
              <a:t>0€</a:t>
            </a:r>
            <a:r>
              <a:rPr lang="es-ES" sz="2749" dirty="0">
                <a:solidFill>
                  <a:srgbClr val="262626"/>
                </a:solidFill>
                <a:latin typeface="Montserrat" panose="00000500000000000000" pitchFamily="2" charset="0"/>
              </a:rPr>
              <a:t>), al tratarse de un proyecto </a:t>
            </a:r>
            <a:r>
              <a:rPr lang="es-ES" sz="2749" u="sng" dirty="0">
                <a:solidFill>
                  <a:srgbClr val="262626"/>
                </a:solidFill>
                <a:latin typeface="Montserrat" panose="00000500000000000000" pitchFamily="2" charset="0"/>
              </a:rPr>
              <a:t>financiado por </a:t>
            </a:r>
            <a:r>
              <a:rPr lang="es-ES" sz="2749" u="sng" dirty="0" err="1">
                <a:solidFill>
                  <a:srgbClr val="262626"/>
                </a:solidFill>
                <a:latin typeface="Montserrat" panose="00000500000000000000" pitchFamily="2" charset="0"/>
              </a:rPr>
              <a:t>IVACE+i</a:t>
            </a:r>
            <a:r>
              <a:rPr lang="es-ES" sz="2749" dirty="0">
                <a:solidFill>
                  <a:srgbClr val="262626"/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ts val="3299"/>
              </a:lnSpc>
            </a:pPr>
            <a:endParaRPr lang="es-ES" sz="2749" b="1" dirty="0">
              <a:solidFill>
                <a:srgbClr val="262626"/>
              </a:solidFill>
              <a:latin typeface="Montserrat" panose="00000500000000000000" pitchFamily="2" charset="0"/>
            </a:endParaRPr>
          </a:p>
          <a:p>
            <a:pPr algn="just">
              <a:lnSpc>
                <a:spcPts val="3299"/>
              </a:lnSpc>
            </a:pPr>
            <a:r>
              <a:rPr lang="es-ES" sz="2749" dirty="0">
                <a:solidFill>
                  <a:srgbClr val="262626"/>
                </a:solidFill>
                <a:latin typeface="Montserrat" panose="00000500000000000000" pitchFamily="2" charset="0"/>
              </a:rPr>
              <a:t>Dedicación </a:t>
            </a:r>
            <a:r>
              <a:rPr lang="es-ES" sz="2749" b="1" dirty="0">
                <a:solidFill>
                  <a:srgbClr val="C00000"/>
                </a:solidFill>
                <a:latin typeface="Montserrat" panose="00000500000000000000" pitchFamily="2" charset="0"/>
              </a:rPr>
              <a:t>entre 6 y 16* horas a lo largo del año</a:t>
            </a:r>
            <a:r>
              <a:rPr lang="es-ES" sz="2749" b="1" dirty="0">
                <a:solidFill>
                  <a:srgbClr val="262626"/>
                </a:solidFill>
                <a:latin typeface="Montserrat" panose="00000500000000000000" pitchFamily="2" charset="0"/>
              </a:rPr>
              <a:t> </a:t>
            </a:r>
            <a:r>
              <a:rPr lang="es-ES" sz="2749" dirty="0">
                <a:solidFill>
                  <a:srgbClr val="262626"/>
                </a:solidFill>
                <a:latin typeface="Montserrat" panose="00000500000000000000" pitchFamily="2" charset="0"/>
              </a:rPr>
              <a:t>por parte de </a:t>
            </a:r>
            <a:r>
              <a:rPr lang="es-ES" sz="2749" b="1" dirty="0">
                <a:solidFill>
                  <a:srgbClr val="C00000"/>
                </a:solidFill>
                <a:latin typeface="Montserrat" panose="00000500000000000000" pitchFamily="2" charset="0"/>
              </a:rPr>
              <a:t>personas clave</a:t>
            </a:r>
            <a:r>
              <a:rPr lang="es-ES" sz="2749" b="1" dirty="0">
                <a:solidFill>
                  <a:srgbClr val="262626"/>
                </a:solidFill>
                <a:latin typeface="Montserrat" panose="00000500000000000000" pitchFamily="2" charset="0"/>
              </a:rPr>
              <a:t> </a:t>
            </a:r>
            <a:r>
              <a:rPr lang="es-ES" sz="2749" dirty="0">
                <a:solidFill>
                  <a:srgbClr val="262626"/>
                </a:solidFill>
                <a:latin typeface="Montserrat" panose="00000500000000000000" pitchFamily="2" charset="0"/>
              </a:rPr>
              <a:t>en la empresa.</a:t>
            </a:r>
          </a:p>
          <a:p>
            <a:pPr algn="just">
              <a:lnSpc>
                <a:spcPts val="3299"/>
              </a:lnSpc>
            </a:pPr>
            <a:endParaRPr lang="es-ES" sz="2749" dirty="0">
              <a:solidFill>
                <a:srgbClr val="262626"/>
              </a:solidFill>
              <a:latin typeface="Montserrat" panose="00000500000000000000" pitchFamily="2" charset="0"/>
            </a:endParaRPr>
          </a:p>
          <a:p>
            <a:pPr algn="just">
              <a:lnSpc>
                <a:spcPts val="3299"/>
              </a:lnSpc>
            </a:pPr>
            <a:r>
              <a:rPr lang="es-ES" sz="2800" dirty="0">
                <a:solidFill>
                  <a:srgbClr val="262626"/>
                </a:solidFill>
                <a:latin typeface="Montserrat" panose="00000500000000000000" pitchFamily="2" charset="0"/>
              </a:rPr>
              <a:t>*</a:t>
            </a:r>
            <a:r>
              <a:rPr lang="es-ES" dirty="0">
                <a:solidFill>
                  <a:srgbClr val="262626"/>
                </a:solidFill>
                <a:latin typeface="Montserrat" panose="00000500000000000000" pitchFamily="2" charset="0"/>
              </a:rPr>
              <a:t>Esta duración puede variar en función de las características de los retos o soluciones trabajados.</a:t>
            </a:r>
          </a:p>
          <a:p>
            <a:pPr algn="just">
              <a:lnSpc>
                <a:spcPts val="3299"/>
              </a:lnSpc>
            </a:pPr>
            <a:endParaRPr lang="es-ES" sz="2749" dirty="0">
              <a:solidFill>
                <a:srgbClr val="262626"/>
              </a:solidFill>
              <a:latin typeface="Montserrat" panose="00000500000000000000" pitchFamily="2" charset="0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1358544" y="1223719"/>
            <a:ext cx="8630323" cy="3000821"/>
            <a:chOff x="0" y="-19051"/>
            <a:chExt cx="8834025" cy="4001094"/>
          </a:xfrm>
        </p:grpSpPr>
        <p:sp>
          <p:nvSpPr>
            <p:cNvPr id="12" name="TextBox 12"/>
            <p:cNvSpPr txBox="1"/>
            <p:nvPr/>
          </p:nvSpPr>
          <p:spPr>
            <a:xfrm>
              <a:off x="0" y="3110823"/>
              <a:ext cx="8834025" cy="8712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329"/>
                </a:lnSpc>
              </a:pPr>
              <a:r>
                <a:rPr lang="en-US" sz="4099" b="1" dirty="0" err="1">
                  <a:solidFill>
                    <a:srgbClr val="F3755B"/>
                  </a:solidFill>
                  <a:latin typeface="Montserrat" panose="00000500000000000000" pitchFamily="2" charset="0"/>
                </a:rPr>
                <a:t>Coste</a:t>
              </a:r>
              <a:r>
                <a:rPr lang="en-US" sz="4099" b="1" dirty="0">
                  <a:solidFill>
                    <a:srgbClr val="F3755B"/>
                  </a:solidFill>
                  <a:latin typeface="Montserrat" panose="00000500000000000000" pitchFamily="2" charset="0"/>
                </a:rPr>
                <a:t> para las </a:t>
              </a:r>
              <a:r>
                <a:rPr lang="en-US" sz="4099" b="1" dirty="0" err="1">
                  <a:solidFill>
                    <a:srgbClr val="F3755B"/>
                  </a:solidFill>
                  <a:latin typeface="Montserrat" panose="00000500000000000000" pitchFamily="2" charset="0"/>
                </a:rPr>
                <a:t>empresas</a:t>
              </a:r>
              <a:r>
                <a:rPr lang="en-US" sz="4099" b="1" dirty="0">
                  <a:solidFill>
                    <a:srgbClr val="F3755B"/>
                  </a:solidFill>
                  <a:latin typeface="Montserrat" panose="00000500000000000000" pitchFamily="2" charset="0"/>
                </a:rPr>
                <a:t>: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1"/>
              <a:ext cx="8834025" cy="11456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720"/>
                </a:lnSpc>
              </a:pPr>
              <a:r>
                <a:rPr lang="en-US" sz="5600" b="1" dirty="0">
                  <a:solidFill>
                    <a:srgbClr val="262626"/>
                  </a:solidFill>
                  <a:latin typeface="Montserrat" pitchFamily="2" charset="77"/>
                </a:rPr>
                <a:t>CV INNOVA</a:t>
              </a:r>
            </a:p>
          </p:txBody>
        </p:sp>
      </p:grpSp>
      <p:pic>
        <p:nvPicPr>
          <p:cNvPr id="19" name="Gráfico 18" descr="Perfil de mujer contorno">
            <a:extLst>
              <a:ext uri="{FF2B5EF4-FFF2-40B4-BE49-F238E27FC236}">
                <a16:creationId xmlns:a16="http://schemas.microsoft.com/office/drawing/2014/main" id="{2076A9AD-82E5-40EF-ABA0-2EDB7E5C1E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57284" y="5083053"/>
            <a:ext cx="1972756" cy="1972756"/>
          </a:xfrm>
          <a:prstGeom prst="rect">
            <a:avLst/>
          </a:prstGeom>
        </p:spPr>
      </p:pic>
      <p:pic>
        <p:nvPicPr>
          <p:cNvPr id="21" name="Gráfico 20" descr="Perfil de hombre contorno">
            <a:extLst>
              <a:ext uri="{FF2B5EF4-FFF2-40B4-BE49-F238E27FC236}">
                <a16:creationId xmlns:a16="http://schemas.microsoft.com/office/drawing/2014/main" id="{792AA595-2CC0-4122-A14F-AE208724EE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974723" y="5030475"/>
            <a:ext cx="1972756" cy="1972756"/>
          </a:xfrm>
          <a:prstGeom prst="rect">
            <a:avLst/>
          </a:prstGeom>
        </p:spPr>
      </p:pic>
      <p:pic>
        <p:nvPicPr>
          <p:cNvPr id="9" name="Picture 2" descr="Centro Europeo de Empresas Innovadoras Valencia (CEEI Valencia)">
            <a:extLst>
              <a:ext uri="{FF2B5EF4-FFF2-40B4-BE49-F238E27FC236}">
                <a16:creationId xmlns:a16="http://schemas.microsoft.com/office/drawing/2014/main" id="{3493928C-CF83-7CC5-94DD-730E82169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0" y="8797937"/>
            <a:ext cx="1157803" cy="129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23330BB-93E9-F46E-8871-A7A7B483BBD3}"/>
              </a:ext>
            </a:extLst>
          </p:cNvPr>
          <p:cNvSpPr txBox="1"/>
          <p:nvPr/>
        </p:nvSpPr>
        <p:spPr>
          <a:xfrm>
            <a:off x="4334205" y="9444822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es-ES" b="0" i="0" u="none" strike="noStrike" dirty="0">
                <a:solidFill>
                  <a:srgbClr val="1D6295"/>
                </a:solidFill>
                <a:effectLst/>
                <a:latin typeface="Montserrat" pitchFamily="2" charset="77"/>
                <a:hlinkClick r:id="rId10"/>
              </a:rPr>
              <a:t>www.sommos-connecta.com</a:t>
            </a:r>
            <a:endParaRPr lang="en-US" b="0" i="0" dirty="0">
              <a:effectLst/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72324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19400" y="3743319"/>
            <a:ext cx="13716000" cy="4210704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endParaRPr lang="es-ES_tradnl" sz="5400" b="1" dirty="0">
              <a:solidFill>
                <a:schemeClr val="bg1"/>
              </a:solidFill>
              <a:latin typeface="Montserrat" pitchFamily="2" charset="77"/>
            </a:endParaRPr>
          </a:p>
          <a:p>
            <a:pPr algn="ctr">
              <a:lnSpc>
                <a:spcPts val="8399"/>
              </a:lnSpc>
            </a:pPr>
            <a:r>
              <a:rPr lang="es-ES_tradnl" sz="5400" b="1" dirty="0">
                <a:solidFill>
                  <a:schemeClr val="bg1"/>
                </a:solidFill>
                <a:latin typeface="Montserrat" pitchFamily="2" charset="77"/>
              </a:rPr>
              <a:t>¿QUÉ HICIMOS EN ESTAS 4 EDICIONES?</a:t>
            </a:r>
          </a:p>
          <a:p>
            <a:pPr algn="ctr">
              <a:lnSpc>
                <a:spcPts val="8399"/>
              </a:lnSpc>
            </a:pPr>
            <a:endParaRPr lang="es-ES_tradnl" sz="54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8286399" y="2403688"/>
            <a:ext cx="2160000" cy="180000"/>
          </a:xfrm>
          <a:prstGeom prst="rect">
            <a:avLst/>
          </a:prstGeom>
          <a:solidFill>
            <a:srgbClr val="DDD266"/>
          </a:solidFill>
        </p:spPr>
        <p:txBody>
          <a:bodyPr/>
          <a:lstStyle/>
          <a:p>
            <a:endParaRPr lang="es-ES"/>
          </a:p>
        </p:txBody>
      </p:sp>
      <p:sp>
        <p:nvSpPr>
          <p:cNvPr id="4" name="AutoShape 4"/>
          <p:cNvSpPr/>
          <p:nvPr/>
        </p:nvSpPr>
        <p:spPr>
          <a:xfrm>
            <a:off x="8318825" y="8057220"/>
            <a:ext cx="2160000" cy="180000"/>
          </a:xfrm>
          <a:prstGeom prst="rect">
            <a:avLst/>
          </a:prstGeom>
          <a:solidFill>
            <a:srgbClr val="DDD266"/>
          </a:solidFill>
        </p:spPr>
        <p:txBody>
          <a:bodyPr/>
          <a:lstStyle/>
          <a:p>
            <a:endParaRPr lang="es-ES"/>
          </a:p>
        </p:txBody>
      </p:sp>
      <p:pic>
        <p:nvPicPr>
          <p:cNvPr id="13" name="Gráfico 12" descr="Mapa con marcador contorno">
            <a:extLst>
              <a:ext uri="{FF2B5EF4-FFF2-40B4-BE49-F238E27FC236}">
                <a16:creationId xmlns:a16="http://schemas.microsoft.com/office/drawing/2014/main" id="{9C2591D8-CA2A-1A46-8F98-A910A7316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782421">
            <a:off x="1112893" y="579495"/>
            <a:ext cx="3150459" cy="3150459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E3B6885F-554B-4704-8D50-FC9C697BBDB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8700" y="8336209"/>
            <a:ext cx="3053443" cy="1411255"/>
          </a:xfrm>
          <a:prstGeom prst="rect">
            <a:avLst/>
          </a:prstGeom>
        </p:spPr>
      </p:pic>
      <p:pic>
        <p:nvPicPr>
          <p:cNvPr id="5" name="Picture 2" descr="Centro Europeo de Empresas Innovadoras Valencia (CEEI Valencia)">
            <a:extLst>
              <a:ext uri="{FF2B5EF4-FFF2-40B4-BE49-F238E27FC236}">
                <a16:creationId xmlns:a16="http://schemas.microsoft.com/office/drawing/2014/main" id="{B3D8EBED-32C6-5C03-E04F-8B323B288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0" y="8797937"/>
            <a:ext cx="1157803" cy="129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511EE3F-E49D-D2D2-4DDD-786AF00FAF21}"/>
              </a:ext>
            </a:extLst>
          </p:cNvPr>
          <p:cNvSpPr txBox="1"/>
          <p:nvPr/>
        </p:nvSpPr>
        <p:spPr>
          <a:xfrm>
            <a:off x="4334205" y="9444822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es-ES" b="0" i="0" u="none" strike="noStrike" dirty="0">
                <a:solidFill>
                  <a:srgbClr val="1D6295"/>
                </a:solidFill>
                <a:effectLst/>
                <a:latin typeface="Montserrat" pitchFamily="2" charset="77"/>
                <a:hlinkClick r:id="rId6"/>
              </a:rPr>
              <a:t>www.sommos-connecta.com</a:t>
            </a:r>
            <a:endParaRPr lang="en-US" b="0" i="0" dirty="0">
              <a:effectLst/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48424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2067</TotalTime>
  <Words>564</Words>
  <Application>Microsoft Office PowerPoint</Application>
  <PresentationFormat>Personalizado</PresentationFormat>
  <Paragraphs>103</Paragraphs>
  <Slides>18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Roboto</vt:lpstr>
      <vt:lpstr>Impact</vt:lpstr>
      <vt:lpstr>Calibri</vt:lpstr>
      <vt:lpstr>Arial</vt:lpstr>
      <vt:lpstr>BlinkMacSystemFont</vt:lpstr>
      <vt:lpstr>Montserrat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Mapa de Cooperación Empresarial</dc:title>
  <dc:creator>Usuario</dc:creator>
  <cp:lastModifiedBy>Julián Pérez</cp:lastModifiedBy>
  <cp:revision>91</cp:revision>
  <cp:lastPrinted>2023-03-01T15:59:08Z</cp:lastPrinted>
  <dcterms:created xsi:type="dcterms:W3CDTF">2006-08-16T00:00:00Z</dcterms:created>
  <dcterms:modified xsi:type="dcterms:W3CDTF">2024-12-19T12:53:26Z</dcterms:modified>
  <dc:identifier>DAEw1CCCySs</dc:identifier>
</cp:coreProperties>
</file>